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81" r:id="rId2"/>
    <p:sldId id="282" r:id="rId3"/>
    <p:sldId id="394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416" r:id="rId19"/>
    <p:sldId id="417" r:id="rId20"/>
    <p:sldId id="418" r:id="rId21"/>
    <p:sldId id="419" r:id="rId22"/>
    <p:sldId id="420" r:id="rId23"/>
    <p:sldId id="421" r:id="rId24"/>
    <p:sldId id="401" r:id="rId25"/>
    <p:sldId id="397" r:id="rId26"/>
    <p:sldId id="398" r:id="rId27"/>
    <p:sldId id="396" r:id="rId28"/>
    <p:sldId id="400" r:id="rId29"/>
    <p:sldId id="422" r:id="rId30"/>
    <p:sldId id="423" r:id="rId31"/>
    <p:sldId id="424" r:id="rId32"/>
    <p:sldId id="326" r:id="rId33"/>
  </p:sldIdLst>
  <p:sldSz cx="9144000" cy="5143500" type="screen16x9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čer Martin" initials="MKač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E0C0"/>
    <a:srgbClr val="1BE819"/>
    <a:srgbClr val="67E0C0"/>
    <a:srgbClr val="99FF33"/>
    <a:srgbClr val="0000CC"/>
    <a:srgbClr val="FF3300"/>
    <a:srgbClr val="000099"/>
    <a:srgbClr val="00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8" autoAdjust="0"/>
    <p:restoredTop sz="85300" autoAdjust="0"/>
  </p:normalViewPr>
  <p:slideViewPr>
    <p:cSldViewPr>
      <p:cViewPr varScale="1">
        <p:scale>
          <a:sx n="154" d="100"/>
          <a:sy n="154" d="100"/>
        </p:scale>
        <p:origin x="588" y="12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50" y="-126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187BD-AA03-4755-8319-791627D4D25B}" type="datetimeFigureOut">
              <a:rPr lang="cs-CZ" smtClean="0"/>
              <a:t>30.04.2019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D2654-5FCC-49FC-9D75-BDF626B4F4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858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F147F1C-1FFC-49F3-BB16-4F8338B51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44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41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30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3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3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30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97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62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51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3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3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3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Úvodní snímek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9838" y="2193132"/>
            <a:ext cx="4679950" cy="2431256"/>
          </a:xfrm>
        </p:spPr>
        <p:txBody>
          <a:bodyPr/>
          <a:lstStyle>
            <a:lvl1pPr marL="0" indent="0">
              <a:buFontTx/>
              <a:buNone/>
              <a:defRPr smtClean="0"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pic>
        <p:nvPicPr>
          <p:cNvPr id="37902" name="Picture 14" descr="CNB_prezentace_2_2modraa_list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979613" y="69057"/>
            <a:ext cx="5905500" cy="355997"/>
          </a:xfrm>
        </p:spPr>
        <p:txBody>
          <a:bodyPr/>
          <a:lstStyle>
            <a:lvl1pPr>
              <a:defRPr b="0" smtClean="0">
                <a:effectLst/>
              </a:defRPr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D8E9A-DE48-45BC-874B-45930323E34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64878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C8C7DE-4B96-41DA-98DA-E1CDB642FE52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172085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459F0C-8DB9-4493-ACC8-98AC55D635D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54851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CF537-AEC3-4D4A-853B-B4BFEDEB78F6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49206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33BBA-8498-4FCA-AF31-66ADDE646D2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05074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6024D7-F91E-49E7-BFBE-E5772D2DEC6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13272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B7616-FD7A-4D13-A9F7-3F9EA9C1634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84402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F4B08-5E4A-4083-9ADA-B101FC6E613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75728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92F18-4EF9-41CB-947F-38AC23436D65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82179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170BC-933A-4F3F-B49A-0BA547F62F0F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88620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9EE42-611D-4BF5-8029-9AFCAC51EC0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90693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 descr="CNB_prezentace_2_2modraa_list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7150"/>
            <a:ext cx="5903912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Kliknutím lze upravit styl.</a:t>
            </a:r>
            <a:endParaRPr lang="en-CA" altLang="cs-CZ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Kliknutím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  <a:p>
            <a:pPr lvl="4"/>
            <a:r>
              <a:rPr lang="cs-CZ" altLang="cs-CZ" dirty="0"/>
              <a:t>Pátá úroveň</a:t>
            </a:r>
            <a:endParaRPr lang="en-CA" alt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839891"/>
            <a:ext cx="2133600" cy="27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A5E95346-4F63-4FAE-AE76-D69EA44B868D}" type="slidenum">
              <a:rPr lang="en-CA" altLang="cs-CZ" smtClean="0"/>
              <a:pPr/>
              <a:t>‹#›</a:t>
            </a:fld>
            <a:endParaRPr lang="en-CA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600">
          <a:solidFill>
            <a:schemeClr val="accent2"/>
          </a:solidFill>
          <a:latin typeface="Verdana" panose="020B060403050404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400">
          <a:solidFill>
            <a:schemeClr val="accent2"/>
          </a:solidFill>
          <a:latin typeface="Verdana" panose="020B0604030504040204" pitchFamily="34" charset="0"/>
        </a:defRPr>
      </a:lvl3pPr>
      <a:lvl4pPr marL="1600200" indent="-230188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accent2"/>
          </a:solidFill>
          <a:latin typeface="Verdana" panose="020B060403050404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accent2"/>
          </a:solidFill>
          <a:latin typeface="Verdana" panose="020B060403050404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ev.eiopa.europa.eu/Taxonomy/Full/2.2.0/EIOPA_XBRL_Filing_Rules_for_Solvency_II_reporting_2.2.0.pdf" TargetMode="External"/><Relationship Id="rId2" Type="http://schemas.openxmlformats.org/officeDocument/2006/relationships/hyperlink" Target="https://www.eba.europa.eu/documents/10180/1738017/EBA+Filing+Rules+v4.2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faq.eurofiling.info/decimal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?uri=CELEX:02014R0680-20181201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eur-lex.europa.eu/eli/reg_impl/2015/2450/oj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Relationship Id="rId6" Type="http://schemas.openxmlformats.org/officeDocument/2006/relationships/hyperlink" Target="mailto:sdat@cnb.cz" TargetMode="External"/><Relationship Id="rId5" Type="http://schemas.openxmlformats.org/officeDocument/2006/relationships/hyperlink" Target="https://sdatt.cnb.cz/sdat_ext/" TargetMode="External"/><Relationship Id="rId4" Type="http://schemas.openxmlformats.org/officeDocument/2006/relationships/hyperlink" Target="https://www.cnb.cz/cs/statistika/sda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cs/statistika/sda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71800" y="123478"/>
            <a:ext cx="5256584" cy="355997"/>
          </a:xfrm>
        </p:spPr>
        <p:txBody>
          <a:bodyPr/>
          <a:lstStyle/>
          <a:p>
            <a:r>
              <a:rPr lang="cs-CZ" altLang="cs-CZ" b="1" dirty="0"/>
              <a:t>SDAT – Sběr dat ČNB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7504" y="2247714"/>
            <a:ext cx="8640960" cy="1944793"/>
          </a:xfrm>
        </p:spPr>
        <p:txBody>
          <a:bodyPr/>
          <a:lstStyle/>
          <a:p>
            <a:pPr algn="r"/>
            <a:r>
              <a:rPr lang="cs-CZ" altLang="cs-CZ" dirty="0"/>
              <a:t>Jednání pracovní technické skupiny SDAT</a:t>
            </a:r>
          </a:p>
          <a:p>
            <a:pPr algn="r"/>
            <a:r>
              <a:rPr lang="cs-CZ" altLang="cs-CZ" sz="1800" dirty="0">
                <a:solidFill>
                  <a:schemeClr val="accent2"/>
                </a:solidFill>
              </a:rPr>
              <a:t>23.4.2019</a:t>
            </a:r>
          </a:p>
          <a:p>
            <a:pPr algn="r"/>
            <a:r>
              <a:rPr lang="cs-CZ" altLang="cs-CZ" sz="1800" dirty="0">
                <a:solidFill>
                  <a:schemeClr val="accent2"/>
                </a:solidFill>
              </a:rPr>
              <a:t>ČNB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10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Vymezení kontrol a údajů pro Osobu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dirty="0"/>
              <a:t>Stávající parametr používaný v </a:t>
            </a:r>
            <a:r>
              <a:rPr lang="cs-CZ" altLang="cs-CZ" sz="2000" dirty="0" err="1"/>
              <a:t>MtS</a:t>
            </a:r>
            <a:r>
              <a:rPr lang="cs-CZ" altLang="cs-CZ" sz="2000" dirty="0"/>
              <a:t> „P0002“, který v kontrole či na údaji definoval vymezení pouze pro určitou množinu Osob, bude nahrazen klauzulí #RESTRICT</a:t>
            </a:r>
          </a:p>
          <a:p>
            <a:pPr lvl="1"/>
            <a:r>
              <a:rPr lang="cs-CZ" altLang="cs-CZ" sz="1800" dirty="0"/>
              <a:t>Kontrola platí pouze pro omezenou množinu Osob</a:t>
            </a:r>
          </a:p>
          <a:p>
            <a:pPr lvl="1"/>
            <a:r>
              <a:rPr lang="cs-CZ" altLang="cs-CZ" sz="1800" dirty="0"/>
              <a:t>Údaj je vykazován pouze omezenou množinou Osob</a:t>
            </a:r>
          </a:p>
          <a:p>
            <a:pPr marL="457200" lvl="1" indent="0">
              <a:buNone/>
            </a:pPr>
            <a:endParaRPr lang="cs-CZ" altLang="cs-CZ" sz="1800" dirty="0"/>
          </a:p>
          <a:p>
            <a:pPr marL="342900" lvl="1" indent="-342900"/>
            <a:r>
              <a:rPr lang="cs-CZ" sz="2000" dirty="0">
                <a:solidFill>
                  <a:schemeClr val="tx1"/>
                </a:solidFill>
                <a:ea typeface="+mn-ea"/>
                <a:cs typeface="+mn-cs"/>
              </a:rPr>
              <a:t>Klauzule bude uvedena v těle kontroly, případně jako atribut údaje, kde bude možné vymezit taxativně množinu Osob nebo dynamicky pomocí tzv. Typu osob, např.:</a:t>
            </a:r>
          </a:p>
          <a:p>
            <a:pPr marL="742950" lvl="2" indent="-342900"/>
            <a:r>
              <a:rPr lang="cs-CZ" sz="1600" dirty="0"/>
              <a:t>#RESTRICT(0700)</a:t>
            </a:r>
          </a:p>
          <a:p>
            <a:pPr marL="742950" lvl="2" indent="-342900"/>
            <a:r>
              <a:rPr lang="cs-CZ" sz="1600" dirty="0"/>
              <a:t>#RESTRICT(0100,3000,0800)</a:t>
            </a:r>
          </a:p>
          <a:p>
            <a:pPr marL="742950" lvl="2" indent="-342900"/>
            <a:r>
              <a:rPr lang="cs-CZ" sz="1600" dirty="0"/>
              <a:t>#RESTRICT(@</a:t>
            </a:r>
            <a:r>
              <a:rPr lang="cs-CZ" sz="1600" b="1" dirty="0"/>
              <a:t>BANCR</a:t>
            </a:r>
            <a:r>
              <a:rPr lang="cs-CZ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59775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11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Vymezení kontrol a údajů pro Osobu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/>
            <a:r>
              <a:rPr lang="cs-CZ" sz="2000" dirty="0">
                <a:solidFill>
                  <a:schemeClr val="tx1"/>
                </a:solidFill>
              </a:rPr>
              <a:t>Typ osoby je objekt sloužící k definici Vykazovacích povinností a nyní i jako obor hodnot klauzule #RESTRICT.</a:t>
            </a:r>
          </a:p>
          <a:p>
            <a:pPr marL="342900" lvl="1" indent="-342900"/>
            <a:endParaRPr lang="cs-CZ" sz="2000" dirty="0">
              <a:solidFill>
                <a:schemeClr val="tx1"/>
              </a:solidFill>
            </a:endParaRPr>
          </a:p>
          <a:p>
            <a:r>
              <a:rPr lang="cs-CZ" altLang="cs-CZ" sz="2000" dirty="0"/>
              <a:t>Informaci o tom, v jakých Typech osoby je Osoba zařazena, bude možné zjistit pomocí webové aplikace i pomocí webových služeb (</a:t>
            </a:r>
            <a:r>
              <a:rPr lang="cs-CZ" altLang="cs-CZ" sz="2000" dirty="0" err="1"/>
              <a:t>CtiUdajeOsoby</a:t>
            </a:r>
            <a:r>
              <a:rPr lang="cs-CZ" altLang="cs-CZ" sz="2000" dirty="0"/>
              <a:t>).</a:t>
            </a:r>
          </a:p>
          <a:p>
            <a:endParaRPr lang="cs-CZ" altLang="cs-CZ" sz="2000" dirty="0"/>
          </a:p>
          <a:p>
            <a:r>
              <a:rPr lang="cs-CZ" sz="2000" dirty="0">
                <a:solidFill>
                  <a:schemeClr val="tx1"/>
                </a:solidFill>
                <a:ea typeface="+mn-ea"/>
                <a:cs typeface="+mn-cs"/>
              </a:rPr>
              <a:t>Zařazení bude možné číst i pro zastupované Osoby.</a:t>
            </a:r>
          </a:p>
          <a:p>
            <a:pPr lvl="1"/>
            <a:endParaRPr lang="cs-CZ" sz="1800" dirty="0"/>
          </a:p>
          <a:p>
            <a:pPr lvl="1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79957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12</a:t>
            </a:fld>
            <a:endParaRPr lang="en-CA" altLang="cs-CZ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/>
            <a:r>
              <a:rPr lang="cs-CZ" sz="1800" dirty="0">
                <a:solidFill>
                  <a:schemeClr val="tx1"/>
                </a:solidFill>
              </a:rPr>
              <a:t>Mezi XBRL taxonomií a doprovodnými materiály existuje několik rozdílů:</a:t>
            </a:r>
            <a:endParaRPr lang="cs-CZ" sz="1800" dirty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r>
              <a:rPr lang="cs-CZ" sz="1600" dirty="0"/>
              <a:t>Struktury obsahují řádky platící pro GAAP i IFRS účetní standard.</a:t>
            </a:r>
          </a:p>
          <a:p>
            <a:pPr lvl="2"/>
            <a:r>
              <a:rPr lang="cs-CZ" sz="1400" dirty="0"/>
              <a:t>To je dáno tím, že existuje 1 datová oblast (table) obsahující všechny řádky a je sdílena ve 2 výkazech. V doprovodných dokumentech se potom upřesní, které řádky platí pro který účetní standard, tj. toto není popsáno </a:t>
            </a:r>
            <a:r>
              <a:rPr lang="cs-CZ" sz="1400" dirty="0" err="1"/>
              <a:t>metapopisem</a:t>
            </a:r>
            <a:r>
              <a:rPr lang="cs-CZ" sz="1400" dirty="0"/>
              <a:t> ani jiným XBRL prostředkem.</a:t>
            </a:r>
          </a:p>
          <a:p>
            <a:pPr lvl="2"/>
            <a:endParaRPr lang="cs-CZ" sz="1400" dirty="0"/>
          </a:p>
          <a:p>
            <a:pPr lvl="1"/>
            <a:r>
              <a:rPr lang="cs-CZ" sz="1600" dirty="0"/>
              <a:t>Existují další informace, které nejsou součástí XBRL taxonomie, např.:</a:t>
            </a:r>
          </a:p>
          <a:p>
            <a:pPr lvl="2"/>
            <a:r>
              <a:rPr lang="cs-CZ" sz="1400" dirty="0"/>
              <a:t>Vymezení řádků platící pouze pro účetní standard GAAP,</a:t>
            </a:r>
          </a:p>
          <a:p>
            <a:pPr lvl="2"/>
            <a:r>
              <a:rPr lang="cs-CZ" sz="1400" dirty="0"/>
              <a:t>Dynamické atributy údaje UNITREF a DECIMALS, viz dále.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57150"/>
            <a:ext cx="6911925" cy="378619"/>
          </a:xfrm>
        </p:spPr>
        <p:txBody>
          <a:bodyPr/>
          <a:lstStyle/>
          <a:p>
            <a:r>
              <a:rPr lang="cs-CZ" altLang="cs-CZ" sz="1600" dirty="0">
                <a:effectLst/>
              </a:rPr>
              <a:t>Rozdíly mezi XBRL taxonomií a doprovodnými dokumenty</a:t>
            </a:r>
          </a:p>
        </p:txBody>
      </p:sp>
    </p:spTree>
    <p:extLst>
      <p:ext uri="{BB962C8B-B14F-4D97-AF65-F5344CB8AC3E}">
        <p14:creationId xmlns:p14="http://schemas.microsoft.com/office/powerpoint/2010/main" val="1884197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13</a:t>
            </a:fld>
            <a:endParaRPr lang="en-CA" altLang="cs-CZ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/>
            <a:r>
              <a:rPr lang="cs-CZ" sz="1800" dirty="0">
                <a:solidFill>
                  <a:schemeClr val="tx1"/>
                </a:solidFill>
              </a:rPr>
              <a:t>Mezi XBRL taxonomií a doprovodnými materiály existuje několik rozdílů:</a:t>
            </a:r>
            <a:endParaRPr lang="cs-CZ" sz="1800" dirty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r>
              <a:rPr lang="cs-CZ" sz="1600" dirty="0"/>
              <a:t>Pořadí řádku/sloupců se může lišit.</a:t>
            </a:r>
          </a:p>
          <a:p>
            <a:pPr lvl="2"/>
            <a:r>
              <a:rPr lang="cs-CZ" sz="1400" dirty="0"/>
              <a:t>Zpravidla součtové řádky/sloupce.</a:t>
            </a:r>
          </a:p>
          <a:p>
            <a:pPr lvl="2"/>
            <a:r>
              <a:rPr lang="cs-CZ" sz="1400" dirty="0"/>
              <a:t>Dynamické parametry jsou v XBRL vždy vlevo nehledě na poziční identifikátor.</a:t>
            </a:r>
          </a:p>
          <a:p>
            <a:pPr lvl="2"/>
            <a:endParaRPr lang="cs-CZ" sz="1400" dirty="0"/>
          </a:p>
          <a:p>
            <a:pPr lvl="1"/>
            <a:r>
              <a:rPr lang="cs-CZ" sz="1600" dirty="0"/>
              <a:t>Některé popisy/labely struktur se mohou lišit.</a:t>
            </a:r>
          </a:p>
          <a:p>
            <a:pPr lvl="1"/>
            <a:endParaRPr lang="cs-CZ" sz="1600" dirty="0"/>
          </a:p>
          <a:p>
            <a:pPr lvl="1"/>
            <a:r>
              <a:rPr lang="cs-CZ" sz="1600" dirty="0"/>
              <a:t>V oficiálních překladech se může vyskytovat jiné rozvržení struktur.</a:t>
            </a:r>
          </a:p>
          <a:p>
            <a:pPr lvl="2"/>
            <a:r>
              <a:rPr lang="cs-CZ" sz="1400" dirty="0"/>
              <a:t>Např. v EIOPA se v oficiálním překladu vyskytují 2 sloupce „</a:t>
            </a:r>
            <a:r>
              <a:rPr lang="cs-CZ" sz="1400" dirty="0" err="1"/>
              <a:t>Code</a:t>
            </a:r>
            <a:r>
              <a:rPr lang="cs-CZ" sz="1400" dirty="0"/>
              <a:t>“ a „Type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code</a:t>
            </a:r>
            <a:r>
              <a:rPr lang="cs-CZ" sz="1400" dirty="0"/>
              <a:t>“, které jsou v XBRL taxonomii sloučeny v jeden sloupec „</a:t>
            </a:r>
            <a:r>
              <a:rPr lang="cs-CZ" sz="1400" dirty="0" err="1"/>
              <a:t>Code</a:t>
            </a:r>
            <a:r>
              <a:rPr lang="cs-CZ" sz="1400" dirty="0"/>
              <a:t> and type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code</a:t>
            </a:r>
            <a:r>
              <a:rPr lang="cs-CZ" sz="1400" dirty="0"/>
              <a:t>“ (např. datová oblast S.30.04.01.01).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57150"/>
            <a:ext cx="6911925" cy="378619"/>
          </a:xfrm>
        </p:spPr>
        <p:txBody>
          <a:bodyPr/>
          <a:lstStyle/>
          <a:p>
            <a:r>
              <a:rPr lang="cs-CZ" altLang="cs-CZ" sz="1600" dirty="0">
                <a:effectLst/>
              </a:rPr>
              <a:t>Rozdíly mezi XBRL taxonomií a doprovodnými dokumenty</a:t>
            </a:r>
          </a:p>
        </p:txBody>
      </p:sp>
    </p:spTree>
    <p:extLst>
      <p:ext uri="{BB962C8B-B14F-4D97-AF65-F5344CB8AC3E}">
        <p14:creationId xmlns:p14="http://schemas.microsoft.com/office/powerpoint/2010/main" val="2687584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14</a:t>
            </a:fld>
            <a:endParaRPr lang="en-CA" altLang="cs-CZ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/>
            <a:r>
              <a:rPr lang="cs-CZ" sz="1600" dirty="0">
                <a:solidFill>
                  <a:schemeClr val="tx1"/>
                </a:solidFill>
              </a:rPr>
              <a:t>V doprovodných dokumentech (např. ITS) se vyskytují struktury, které často neodpovídají 100% strukturám datových oblastí. Je to proto, že ITS popisuje strukturu tzv. </a:t>
            </a:r>
            <a:r>
              <a:rPr lang="cs-CZ" sz="1600" dirty="0" err="1">
                <a:solidFill>
                  <a:schemeClr val="tx1"/>
                </a:solidFill>
              </a:rPr>
              <a:t>Template</a:t>
            </a:r>
            <a:r>
              <a:rPr lang="cs-CZ" sz="1600" dirty="0">
                <a:solidFill>
                  <a:schemeClr val="tx1"/>
                </a:solidFill>
              </a:rPr>
              <a:t>.</a:t>
            </a:r>
          </a:p>
          <a:p>
            <a:pPr marL="342900" lvl="1" indent="-342900"/>
            <a:endParaRPr lang="cs-CZ" sz="1600" dirty="0">
              <a:solidFill>
                <a:schemeClr val="tx1"/>
              </a:solidFill>
            </a:endParaRPr>
          </a:p>
          <a:p>
            <a:pPr marL="742950" lvl="2" indent="-342900"/>
            <a:r>
              <a:rPr lang="cs-CZ" sz="1200" dirty="0" err="1"/>
              <a:t>Template</a:t>
            </a:r>
            <a:r>
              <a:rPr lang="cs-CZ" sz="1200" dirty="0"/>
              <a:t> je objekt, který graficky či věcně slučuje 1 až N Datových oblastí (</a:t>
            </a:r>
            <a:r>
              <a:rPr lang="cs-CZ" sz="1200" dirty="0" err="1"/>
              <a:t>Tables</a:t>
            </a:r>
            <a:r>
              <a:rPr lang="cs-CZ" sz="1200" dirty="0"/>
              <a:t>).</a:t>
            </a:r>
          </a:p>
          <a:p>
            <a:pPr marL="742950" lvl="2" indent="-342900"/>
            <a:endParaRPr lang="cs-CZ" sz="1200" dirty="0"/>
          </a:p>
          <a:p>
            <a:pPr marL="742950" lvl="2" indent="-342900"/>
            <a:r>
              <a:rPr lang="cs-CZ" sz="1200" dirty="0"/>
              <a:t>Dokument, který zobrazuje nejpřesnější struktury a skutečně používá Datové oblasti (</a:t>
            </a:r>
            <a:r>
              <a:rPr lang="cs-CZ" sz="1200" dirty="0" err="1"/>
              <a:t>Tables</a:t>
            </a:r>
            <a:r>
              <a:rPr lang="cs-CZ" sz="1200" dirty="0"/>
              <a:t>) je „</a:t>
            </a:r>
            <a:r>
              <a:rPr lang="cs-CZ" sz="1200" dirty="0" err="1"/>
              <a:t>Annotated</a:t>
            </a:r>
            <a:r>
              <a:rPr lang="cs-CZ" sz="1200" dirty="0"/>
              <a:t> Table Layout“.</a:t>
            </a:r>
          </a:p>
          <a:p>
            <a:pPr marL="742950" lvl="2" indent="-342900"/>
            <a:endParaRPr lang="cs-CZ" sz="1200" dirty="0"/>
          </a:p>
          <a:p>
            <a:pPr marL="742950" lvl="2" indent="-342900"/>
            <a:r>
              <a:rPr lang="cs-CZ" sz="1200" dirty="0"/>
              <a:t>Např. v EBA lze snadno dle kódu Datové oblasti poznat, zda </a:t>
            </a:r>
            <a:r>
              <a:rPr lang="cs-CZ" sz="1200" dirty="0" err="1"/>
              <a:t>Template</a:t>
            </a:r>
            <a:r>
              <a:rPr lang="cs-CZ" sz="1200" dirty="0"/>
              <a:t> obsahuje více než 1 Datovou oblast. Má-li kód datové oblasti sufix složený z tečky a písmene, pak byl </a:t>
            </a:r>
            <a:r>
              <a:rPr lang="cs-CZ" sz="1200" dirty="0" err="1"/>
              <a:t>Template</a:t>
            </a:r>
            <a:r>
              <a:rPr lang="cs-CZ" sz="1200" dirty="0"/>
              <a:t> rozdělen, např. </a:t>
            </a:r>
            <a:r>
              <a:rPr lang="cs-CZ" sz="1200" dirty="0" err="1"/>
              <a:t>Template</a:t>
            </a:r>
            <a:r>
              <a:rPr lang="cs-CZ" sz="1200" dirty="0"/>
              <a:t> „</a:t>
            </a:r>
            <a:r>
              <a:rPr lang="cs-CZ" sz="1200" i="1" dirty="0"/>
              <a:t>C_09.01</a:t>
            </a:r>
            <a:r>
              <a:rPr lang="cs-CZ" sz="1200" dirty="0"/>
              <a:t>“ rozdělen na 2 datové oblasti „</a:t>
            </a:r>
            <a:r>
              <a:rPr lang="cs-CZ" sz="1200" i="1" dirty="0"/>
              <a:t>C_09.01.a</a:t>
            </a:r>
            <a:r>
              <a:rPr lang="cs-CZ" sz="1200" dirty="0"/>
              <a:t>“, „</a:t>
            </a:r>
            <a:r>
              <a:rPr lang="cs-CZ" sz="1200" i="1" dirty="0"/>
              <a:t>C_09.01.b</a:t>
            </a:r>
            <a:r>
              <a:rPr lang="cs-CZ" sz="1200" dirty="0"/>
              <a:t>“.</a:t>
            </a:r>
          </a:p>
          <a:p>
            <a:pPr marL="742950" lvl="2" indent="-342900"/>
            <a:endParaRPr lang="cs-CZ" sz="1200" dirty="0"/>
          </a:p>
          <a:p>
            <a:pPr marL="342900" lvl="1" indent="-342900"/>
            <a:r>
              <a:rPr lang="cs-CZ" sz="1600" dirty="0">
                <a:solidFill>
                  <a:schemeClr val="tx1"/>
                </a:solidFill>
              </a:rPr>
              <a:t>Objekt „</a:t>
            </a:r>
            <a:r>
              <a:rPr lang="cs-CZ" sz="1600" dirty="0" err="1">
                <a:solidFill>
                  <a:schemeClr val="tx1"/>
                </a:solidFill>
              </a:rPr>
              <a:t>Template</a:t>
            </a:r>
            <a:r>
              <a:rPr lang="cs-CZ" sz="1600" dirty="0">
                <a:solidFill>
                  <a:schemeClr val="tx1"/>
                </a:solidFill>
              </a:rPr>
              <a:t>“ se do SDAT neimportuje – v SDAT k tomu není ekvivalent.</a:t>
            </a:r>
          </a:p>
          <a:p>
            <a:pPr marL="342900" lvl="1" indent="-342900"/>
            <a:endParaRPr lang="cs-CZ" sz="1600" dirty="0"/>
          </a:p>
          <a:p>
            <a:pPr lvl="1"/>
            <a:endParaRPr lang="cs-CZ" sz="16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57150"/>
            <a:ext cx="6911925" cy="378619"/>
          </a:xfrm>
        </p:spPr>
        <p:txBody>
          <a:bodyPr/>
          <a:lstStyle/>
          <a:p>
            <a:r>
              <a:rPr lang="cs-CZ" altLang="cs-CZ" sz="1600" dirty="0">
                <a:effectLst/>
              </a:rPr>
              <a:t>Rozdíly mezi XBRL taxonomií a doprovodnými dokumenty</a:t>
            </a:r>
          </a:p>
        </p:txBody>
      </p:sp>
    </p:spTree>
    <p:extLst>
      <p:ext uri="{BB962C8B-B14F-4D97-AF65-F5344CB8AC3E}">
        <p14:creationId xmlns:p14="http://schemas.microsoft.com/office/powerpoint/2010/main" val="2549421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15</a:t>
            </a:fld>
            <a:endParaRPr lang="en-CA" altLang="cs-CZ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2" y="843558"/>
            <a:ext cx="8928992" cy="3628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57150"/>
            <a:ext cx="6911925" cy="378619"/>
          </a:xfrm>
        </p:spPr>
        <p:txBody>
          <a:bodyPr/>
          <a:lstStyle/>
          <a:p>
            <a:r>
              <a:rPr lang="cs-CZ" altLang="cs-CZ" sz="1600" dirty="0">
                <a:effectLst/>
              </a:rPr>
              <a:t>Rozdíly mezi XBRL taxonomií a doprovodnými dokumenty</a:t>
            </a:r>
          </a:p>
        </p:txBody>
      </p:sp>
    </p:spTree>
    <p:extLst>
      <p:ext uri="{BB962C8B-B14F-4D97-AF65-F5344CB8AC3E}">
        <p14:creationId xmlns:p14="http://schemas.microsoft.com/office/powerpoint/2010/main" val="3839065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16</a:t>
            </a:fld>
            <a:endParaRPr lang="en-CA" altLang="cs-CZ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/>
            <a:r>
              <a:rPr lang="cs-CZ" sz="1800" dirty="0">
                <a:solidFill>
                  <a:schemeClr val="tx1"/>
                </a:solidFill>
              </a:rPr>
              <a:t>Existují sdílené Datové oblasti ve výkazech GAAP i IFRS, které obsahují údaje platící výhradně pro účetní standard GAAP.</a:t>
            </a:r>
          </a:p>
          <a:p>
            <a:pPr marL="742950" lvl="2" indent="-342900"/>
            <a:r>
              <a:rPr lang="cs-CZ" sz="1400" dirty="0"/>
              <a:t>Tato informace je uvedena v až doprovodných dokumentech.</a:t>
            </a:r>
          </a:p>
          <a:p>
            <a:pPr marL="742950" lvl="2" indent="-342900"/>
            <a:r>
              <a:rPr lang="cs-CZ" sz="1400" dirty="0"/>
              <a:t>SDAT všechny tyto nerelevantní údaje nastaví jako „nevykazované“.</a:t>
            </a:r>
          </a:p>
          <a:p>
            <a:pPr marL="742950" lvl="2" indent="-342900"/>
            <a:endParaRPr lang="cs-CZ" sz="1400" dirty="0"/>
          </a:p>
          <a:p>
            <a:pPr marL="342900" lvl="1" indent="-342900"/>
            <a:r>
              <a:rPr lang="cs-CZ" sz="1800" dirty="0">
                <a:solidFill>
                  <a:schemeClr val="tx1"/>
                </a:solidFill>
              </a:rPr>
              <a:t>Protože SDAT načítá strojově zpracovatelné XBRL soubory, jsou tedy i struktury v SDAT vykresleny dle XBRL předpisu. Pro potřeby vykazování je proto vhodné vycházet především ze struktur v XBRL taxonomii.</a:t>
            </a:r>
          </a:p>
          <a:p>
            <a:pPr marL="342900" lvl="1" indent="-342900"/>
            <a:endParaRPr lang="cs-CZ" sz="1600" dirty="0"/>
          </a:p>
          <a:p>
            <a:pPr marL="342900" lvl="1" indent="-342900"/>
            <a:r>
              <a:rPr lang="cs-CZ" sz="1800" dirty="0">
                <a:solidFill>
                  <a:schemeClr val="tx1"/>
                </a:solidFill>
              </a:rPr>
              <a:t>Další informace, které nejsou obsaženy v XBRL taxonomii, jsou tzv. dynamické atributy údaje – UNITREF a DECIMALS.</a:t>
            </a:r>
          </a:p>
          <a:p>
            <a:pPr lvl="1"/>
            <a:endParaRPr lang="cs-CZ" sz="16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57150"/>
            <a:ext cx="6911925" cy="378619"/>
          </a:xfrm>
        </p:spPr>
        <p:txBody>
          <a:bodyPr/>
          <a:lstStyle/>
          <a:p>
            <a:r>
              <a:rPr lang="cs-CZ" altLang="cs-CZ" sz="1600" dirty="0">
                <a:effectLst/>
              </a:rPr>
              <a:t>Rozdíly mezi XBRL taxonomií a doprovodnými dokumenty</a:t>
            </a:r>
          </a:p>
        </p:txBody>
      </p:sp>
    </p:spTree>
    <p:extLst>
      <p:ext uri="{BB962C8B-B14F-4D97-AF65-F5344CB8AC3E}">
        <p14:creationId xmlns:p14="http://schemas.microsoft.com/office/powerpoint/2010/main" val="2242061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17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51470"/>
            <a:ext cx="6264696" cy="378619"/>
          </a:xfrm>
        </p:spPr>
        <p:txBody>
          <a:bodyPr/>
          <a:lstStyle/>
          <a:p>
            <a:r>
              <a:rPr lang="cs-CZ" altLang="cs-CZ" dirty="0">
                <a:effectLst/>
              </a:rPr>
              <a:t>Dynamické atributy </a:t>
            </a:r>
            <a:r>
              <a:rPr lang="cs-CZ" altLang="cs-CZ" dirty="0" err="1">
                <a:effectLst/>
              </a:rPr>
              <a:t>UnitRef</a:t>
            </a:r>
            <a:r>
              <a:rPr lang="cs-CZ" altLang="cs-CZ" dirty="0">
                <a:effectLst/>
              </a:rPr>
              <a:t> a </a:t>
            </a:r>
            <a:r>
              <a:rPr lang="cs-CZ" altLang="cs-CZ" dirty="0" err="1">
                <a:effectLst/>
              </a:rPr>
              <a:t>Decimals</a:t>
            </a:r>
            <a:endParaRPr lang="cs-CZ" altLang="cs-CZ" dirty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25338" y="681037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800" dirty="0"/>
              <a:t>Atributy slouží k upřesnění zasílané hodnoty údaje.</a:t>
            </a:r>
          </a:p>
          <a:p>
            <a:endParaRPr lang="cs-CZ" sz="1800" dirty="0"/>
          </a:p>
          <a:p>
            <a:r>
              <a:rPr lang="cs-CZ" sz="1800" dirty="0"/>
              <a:t>Hodnota atributu </a:t>
            </a:r>
            <a:r>
              <a:rPr lang="cs-CZ" sz="1800" b="1" dirty="0" err="1"/>
              <a:t>UnitRef</a:t>
            </a:r>
            <a:endParaRPr lang="cs-CZ" sz="1800" b="1" dirty="0"/>
          </a:p>
          <a:p>
            <a:pPr lvl="1"/>
            <a:r>
              <a:rPr lang="cs-CZ" sz="1600" dirty="0"/>
              <a:t>Specifikuje pro měnové metriky (m%) měnu, ve které je hodnota údaje zaslána (v zásadě zastává funkci parametru P0009 v </a:t>
            </a:r>
            <a:r>
              <a:rPr lang="cs-CZ" sz="1600" dirty="0" err="1"/>
              <a:t>MtS</a:t>
            </a:r>
            <a:r>
              <a:rPr lang="cs-CZ" sz="1600" dirty="0"/>
              <a:t>, ale v XBRL lze teoreticky každý údaj vykázat v jiné měně).</a:t>
            </a:r>
          </a:p>
          <a:p>
            <a:pPr lvl="1"/>
            <a:r>
              <a:rPr lang="cs-CZ" sz="1600" dirty="0" err="1"/>
              <a:t>UnitRef</a:t>
            </a:r>
            <a:r>
              <a:rPr lang="cs-CZ" sz="1600" dirty="0"/>
              <a:t> je ve většině případů „CZK“. Existují však údaje, kde je třeba vykázat hodnotu v původní měně.</a:t>
            </a:r>
          </a:p>
          <a:p>
            <a:pPr lvl="2"/>
            <a:r>
              <a:rPr lang="cs-CZ" sz="1400" i="1" dirty="0"/>
              <a:t>„</a:t>
            </a:r>
            <a:r>
              <a:rPr lang="en-US" sz="1400" i="1" dirty="0"/>
              <a:t>expressed in units of their currency of denomination</a:t>
            </a:r>
            <a:r>
              <a:rPr lang="cs-CZ" sz="1400" i="1" dirty="0"/>
              <a:t>“</a:t>
            </a:r>
          </a:p>
          <a:p>
            <a:pPr lvl="2"/>
            <a:endParaRPr lang="cs-CZ" sz="1400" dirty="0"/>
          </a:p>
          <a:p>
            <a:r>
              <a:rPr lang="cs-CZ" sz="1800" dirty="0"/>
              <a:t>Hodnota atributu </a:t>
            </a:r>
            <a:r>
              <a:rPr lang="cs-CZ" sz="1800" b="1" dirty="0" err="1"/>
              <a:t>Decimals</a:t>
            </a:r>
            <a:endParaRPr lang="cs-CZ" sz="1800" b="1" dirty="0"/>
          </a:p>
          <a:p>
            <a:pPr lvl="1"/>
            <a:r>
              <a:rPr lang="cs-CZ" sz="1600" dirty="0"/>
              <a:t>Je klíčová pro provádění kontrol. Tímto atributem se definuje, s jakou přesností hodnotu údaje Osoba zasílá. Dle toho se dynamicky propočítají odchylky tak, aby respektovaly přesnost, s níž Osoba hodnotu údaje posílá.</a:t>
            </a:r>
          </a:p>
          <a:p>
            <a:pPr marL="0" indent="0">
              <a:buNone/>
            </a:pP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1063758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18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51470"/>
            <a:ext cx="6264696" cy="378619"/>
          </a:xfrm>
        </p:spPr>
        <p:txBody>
          <a:bodyPr/>
          <a:lstStyle/>
          <a:p>
            <a:r>
              <a:rPr lang="cs-CZ" altLang="cs-CZ" dirty="0">
                <a:effectLst/>
              </a:rPr>
              <a:t>Dynamické atributy </a:t>
            </a:r>
            <a:r>
              <a:rPr lang="cs-CZ" altLang="cs-CZ" dirty="0" err="1">
                <a:effectLst/>
              </a:rPr>
              <a:t>UnitRef</a:t>
            </a:r>
            <a:r>
              <a:rPr lang="cs-CZ" altLang="cs-CZ" dirty="0">
                <a:effectLst/>
              </a:rPr>
              <a:t> a </a:t>
            </a:r>
            <a:r>
              <a:rPr lang="cs-CZ" altLang="cs-CZ" dirty="0" err="1">
                <a:effectLst/>
              </a:rPr>
              <a:t>Decimals</a:t>
            </a:r>
            <a:endParaRPr lang="cs-CZ" altLang="cs-CZ" dirty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25338" y="681037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800" dirty="0"/>
              <a:t>Atributy jsou povinné u všech číselných údajů.</a:t>
            </a:r>
          </a:p>
          <a:p>
            <a:pPr lvl="1"/>
            <a:r>
              <a:rPr lang="cs-CZ" sz="1600" dirty="0"/>
              <a:t>Pro </a:t>
            </a:r>
            <a:r>
              <a:rPr lang="cs-CZ" sz="1600" dirty="0" err="1"/>
              <a:t>UnitRef</a:t>
            </a:r>
            <a:r>
              <a:rPr lang="cs-CZ" sz="1600" dirty="0"/>
              <a:t> se v případě neměnových údajů (číselné údaje, které nejsou odvozeny z metrik typu „</a:t>
            </a:r>
            <a:r>
              <a:rPr lang="cs-CZ" sz="1600" dirty="0" err="1"/>
              <a:t>Monetary</a:t>
            </a:r>
            <a:r>
              <a:rPr lang="cs-CZ" sz="1600" dirty="0"/>
              <a:t>“) používá jednotka „</a:t>
            </a:r>
            <a:r>
              <a:rPr lang="cs-CZ" sz="1600" dirty="0" err="1"/>
              <a:t>pure</a:t>
            </a:r>
            <a:r>
              <a:rPr lang="cs-CZ" sz="1600" dirty="0"/>
              <a:t>“.</a:t>
            </a:r>
          </a:p>
          <a:p>
            <a:pPr lvl="1"/>
            <a:r>
              <a:rPr lang="cs-CZ" sz="1600" dirty="0"/>
              <a:t>Atribut </a:t>
            </a:r>
            <a:r>
              <a:rPr lang="cs-CZ" sz="1600" dirty="0" err="1"/>
              <a:t>Decimals</a:t>
            </a:r>
            <a:r>
              <a:rPr lang="cs-CZ" sz="1600" dirty="0"/>
              <a:t> je povinný u všech číselných údajů.</a:t>
            </a:r>
          </a:p>
          <a:p>
            <a:pPr lvl="1"/>
            <a:endParaRPr lang="cs-CZ" sz="1600" dirty="0"/>
          </a:p>
          <a:p>
            <a:r>
              <a:rPr lang="cs-CZ" sz="1800" dirty="0"/>
              <a:t>Přestože se jedná o povinné atributy údaje, které je nutné zasílat spolu s hodnotou údaje, nejsou tyto informace obsaženy v XBRL taxonomii. Jsou obsaženy v doprovodných dokumentech „</a:t>
            </a:r>
            <a:r>
              <a:rPr lang="cs-CZ" sz="1800" dirty="0" err="1"/>
              <a:t>Filing</a:t>
            </a:r>
            <a:r>
              <a:rPr lang="cs-CZ" sz="1800" dirty="0"/>
              <a:t> </a:t>
            </a:r>
            <a:r>
              <a:rPr lang="cs-CZ" sz="1800" dirty="0" err="1"/>
              <a:t>rules</a:t>
            </a:r>
            <a:r>
              <a:rPr lang="cs-CZ" sz="1800" dirty="0"/>
              <a:t>“.</a:t>
            </a:r>
          </a:p>
          <a:p>
            <a:endParaRPr lang="cs-CZ" sz="1800" dirty="0"/>
          </a:p>
          <a:p>
            <a:r>
              <a:rPr lang="cs-CZ" sz="1800" dirty="0"/>
              <a:t>Do SDAT byly tyto atributy nastaveny v souladu s pokyny v doprovodných dokumentech EBA/EIOPA, tzv. „</a:t>
            </a:r>
            <a:r>
              <a:rPr lang="cs-CZ" sz="1800" dirty="0" err="1"/>
              <a:t>Filing</a:t>
            </a:r>
            <a:r>
              <a:rPr lang="cs-CZ" sz="1800" dirty="0"/>
              <a:t> </a:t>
            </a:r>
            <a:r>
              <a:rPr lang="cs-CZ" sz="1800" dirty="0" err="1"/>
              <a:t>rules</a:t>
            </a:r>
            <a:r>
              <a:rPr lang="cs-CZ" sz="1800" dirty="0"/>
              <a:t>“.</a:t>
            </a:r>
            <a:endParaRPr lang="cs-CZ" sz="2000" kern="0" dirty="0"/>
          </a:p>
          <a:p>
            <a:pPr lvl="1"/>
            <a:endParaRPr lang="cs-CZ" sz="2400" kern="0" dirty="0"/>
          </a:p>
          <a:p>
            <a:pPr marL="0" indent="0">
              <a:buNone/>
            </a:pP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2530196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81038"/>
            <a:ext cx="8422704" cy="4105275"/>
          </a:xfrm>
        </p:spPr>
        <p:txBody>
          <a:bodyPr/>
          <a:lstStyle/>
          <a:p>
            <a:r>
              <a:rPr lang="cs-CZ" sz="1800" dirty="0"/>
              <a:t>Atributy se zasílají vždy k hodnotě údaje (příklad vykázání hodnoty v XBRL instanci):</a:t>
            </a:r>
          </a:p>
          <a:p>
            <a:pPr lvl="1"/>
            <a:endParaRPr lang="cs-CZ" sz="1600" dirty="0"/>
          </a:p>
          <a:p>
            <a:pPr marL="57150" indent="0">
              <a:buNone/>
            </a:pPr>
            <a:endParaRPr lang="cs-CZ" sz="1100" dirty="0"/>
          </a:p>
          <a:p>
            <a:pPr marL="57150" indent="0">
              <a:buNone/>
            </a:pPr>
            <a:endParaRPr lang="cs-CZ" sz="1100" dirty="0"/>
          </a:p>
          <a:p>
            <a:pPr marL="57150" indent="0">
              <a:buNone/>
            </a:pPr>
            <a:endParaRPr lang="cs-CZ" sz="1100" dirty="0"/>
          </a:p>
          <a:p>
            <a:pPr marL="57150" indent="0">
              <a:buNone/>
            </a:pPr>
            <a:endParaRPr lang="cs-CZ" sz="1100" dirty="0"/>
          </a:p>
          <a:p>
            <a:r>
              <a:rPr lang="cs-CZ" sz="1800" dirty="0"/>
              <a:t>Odkazy na „</a:t>
            </a:r>
            <a:r>
              <a:rPr lang="cs-CZ" sz="1800" dirty="0" err="1"/>
              <a:t>Filing</a:t>
            </a:r>
            <a:r>
              <a:rPr lang="cs-CZ" sz="1800" dirty="0"/>
              <a:t> </a:t>
            </a:r>
            <a:r>
              <a:rPr lang="cs-CZ" sz="1800" dirty="0" err="1"/>
              <a:t>rules</a:t>
            </a:r>
            <a:r>
              <a:rPr lang="cs-CZ" sz="1800" dirty="0"/>
              <a:t>“:</a:t>
            </a:r>
          </a:p>
          <a:p>
            <a:pPr lvl="1"/>
            <a:r>
              <a:rPr lang="cs-CZ" sz="1600" dirty="0">
                <a:hlinkClick r:id="rId2"/>
              </a:rPr>
              <a:t>https://www.eba.europa.eu/documents/10180/1738017/EBA+Filing+Rules+v4.2.pdf</a:t>
            </a:r>
            <a:endParaRPr lang="cs-CZ" sz="1600" dirty="0"/>
          </a:p>
          <a:p>
            <a:pPr lvl="1"/>
            <a:r>
              <a:rPr lang="cs-CZ" sz="1600" dirty="0">
                <a:hlinkClick r:id="rId3"/>
              </a:rPr>
              <a:t>https://dev.eiopa.europa.eu/Taxonomy/Full/2.2.0/EIOPA_XBRL_Filing_Rules_for_Solvency_II_reporting_2.2.0.pdf</a:t>
            </a:r>
            <a:endParaRPr lang="cs-CZ" sz="1600" dirty="0"/>
          </a:p>
          <a:p>
            <a:pPr lvl="1"/>
            <a:endParaRPr lang="cs-CZ" sz="1600" dirty="0"/>
          </a:p>
          <a:p>
            <a:r>
              <a:rPr lang="cs-CZ" sz="1800" dirty="0"/>
              <a:t>Odkaz na vysvětlení principu „</a:t>
            </a:r>
            <a:r>
              <a:rPr lang="cs-CZ" sz="1800" dirty="0" err="1"/>
              <a:t>Decimals</a:t>
            </a:r>
            <a:r>
              <a:rPr lang="cs-CZ" sz="1800" dirty="0"/>
              <a:t>“:</a:t>
            </a:r>
          </a:p>
          <a:p>
            <a:pPr lvl="1"/>
            <a:r>
              <a:rPr lang="cs-CZ" sz="1600" dirty="0">
                <a:hlinkClick r:id="rId4"/>
              </a:rPr>
              <a:t>http://faq.eurofiling.info/decimals/</a:t>
            </a:r>
            <a:endParaRPr lang="cs-CZ" sz="1600" dirty="0"/>
          </a:p>
          <a:p>
            <a:pPr lvl="1"/>
            <a:endParaRPr lang="cs-CZ" sz="1600" dirty="0"/>
          </a:p>
          <a:p>
            <a:pPr lvl="1"/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19</a:t>
            </a:fld>
            <a:endParaRPr lang="en-CA" altLang="cs-CZ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51470"/>
            <a:ext cx="6264696" cy="378619"/>
          </a:xfrm>
        </p:spPr>
        <p:txBody>
          <a:bodyPr/>
          <a:lstStyle/>
          <a:p>
            <a:r>
              <a:rPr lang="cs-CZ" altLang="cs-CZ" dirty="0">
                <a:effectLst/>
              </a:rPr>
              <a:t>Dynamické atributy </a:t>
            </a:r>
            <a:r>
              <a:rPr lang="cs-CZ" altLang="cs-CZ" dirty="0" err="1">
                <a:effectLst/>
              </a:rPr>
              <a:t>UnitRef</a:t>
            </a:r>
            <a:r>
              <a:rPr lang="cs-CZ" altLang="cs-CZ" dirty="0">
                <a:effectLst/>
              </a:rPr>
              <a:t> a </a:t>
            </a:r>
            <a:r>
              <a:rPr lang="cs-CZ" altLang="cs-CZ" dirty="0" err="1">
                <a:effectLst/>
              </a:rPr>
              <a:t>Decimals</a:t>
            </a:r>
            <a:endParaRPr lang="cs-CZ" altLang="cs-CZ" dirty="0">
              <a:effectLst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150956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indent="0" algn="ctr">
              <a:buNone/>
            </a:pPr>
            <a:r>
              <a:rPr lang="nl-NL" sz="1800" dirty="0"/>
              <a:t>&lt;s2md_met:mi473 contextRef="c355" </a:t>
            </a:r>
            <a:r>
              <a:rPr lang="nl-NL" sz="1800" b="1" dirty="0">
                <a:solidFill>
                  <a:srgbClr val="00B050"/>
                </a:solidFill>
              </a:rPr>
              <a:t>unitRef="CZK"</a:t>
            </a:r>
            <a:r>
              <a:rPr lang="nl-NL" sz="1800" dirty="0">
                <a:solidFill>
                  <a:srgbClr val="00B050"/>
                </a:solidFill>
              </a:rPr>
              <a:t> </a:t>
            </a:r>
            <a:r>
              <a:rPr lang="nl-NL" sz="1800" b="1" dirty="0">
                <a:solidFill>
                  <a:srgbClr val="00B050"/>
                </a:solidFill>
              </a:rPr>
              <a:t>decimals="-1"</a:t>
            </a:r>
            <a:r>
              <a:rPr lang="nl-NL" sz="1800" dirty="0"/>
              <a:t>&gt;0&lt;/s2md_met:mi473&gt;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7063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2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Program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200" dirty="0"/>
              <a:t>Harmonogram</a:t>
            </a:r>
          </a:p>
          <a:p>
            <a:pPr marL="342900" lvl="1" indent="-342900"/>
            <a:r>
              <a:rPr lang="cs-CZ" sz="2200" dirty="0">
                <a:solidFill>
                  <a:schemeClr val="tx1"/>
                </a:solidFill>
                <a:ea typeface="+mn-ea"/>
                <a:cs typeface="+mn-cs"/>
              </a:rPr>
              <a:t>Export </a:t>
            </a:r>
            <a:r>
              <a:rPr lang="cs-CZ" sz="2200" dirty="0" smtClean="0">
                <a:solidFill>
                  <a:schemeClr val="tx1"/>
                </a:solidFill>
                <a:ea typeface="+mn-ea"/>
                <a:cs typeface="+mn-cs"/>
              </a:rPr>
              <a:t>metodik</a:t>
            </a:r>
          </a:p>
          <a:p>
            <a:pPr marL="342900" lvl="1" indent="-342900"/>
            <a:r>
              <a:rPr lang="cs-CZ" sz="2200" dirty="0" smtClean="0">
                <a:solidFill>
                  <a:schemeClr val="tx1"/>
                </a:solidFill>
                <a:ea typeface="+mn-ea"/>
                <a:cs typeface="+mn-cs"/>
              </a:rPr>
              <a:t>Úpravy WS- náměty</a:t>
            </a:r>
            <a:endParaRPr lang="cs-CZ" sz="2200" dirty="0">
              <a:solidFill>
                <a:schemeClr val="tx1"/>
              </a:solidFill>
              <a:ea typeface="+mn-ea"/>
              <a:cs typeface="+mn-cs"/>
            </a:endParaRPr>
          </a:p>
          <a:p>
            <a:pPr marL="342900" lvl="1" indent="-342900"/>
            <a:r>
              <a:rPr lang="cs-CZ" sz="2200" dirty="0">
                <a:solidFill>
                  <a:schemeClr val="tx1"/>
                </a:solidFill>
                <a:ea typeface="+mn-ea"/>
                <a:cs typeface="+mn-cs"/>
              </a:rPr>
              <a:t>Vymezení platnosti kontrol nebo vykazování údajů pro konkrétní Osoby</a:t>
            </a:r>
          </a:p>
          <a:p>
            <a:pPr marL="342900" lvl="1" indent="-342900"/>
            <a:r>
              <a:rPr lang="cs-CZ" sz="2200" dirty="0">
                <a:solidFill>
                  <a:schemeClr val="tx1"/>
                </a:solidFill>
                <a:ea typeface="+mn-ea"/>
                <a:cs typeface="+mn-cs"/>
              </a:rPr>
              <a:t>Rozdíl mezi ITS </a:t>
            </a:r>
            <a:r>
              <a:rPr lang="cs-CZ" sz="2200" dirty="0" err="1">
                <a:solidFill>
                  <a:schemeClr val="tx1"/>
                </a:solidFill>
                <a:ea typeface="+mn-ea"/>
                <a:cs typeface="+mn-cs"/>
              </a:rPr>
              <a:t>Templates</a:t>
            </a:r>
            <a:r>
              <a:rPr lang="cs-CZ" sz="2200" dirty="0">
                <a:solidFill>
                  <a:schemeClr val="tx1"/>
                </a:solidFill>
                <a:ea typeface="+mn-ea"/>
                <a:cs typeface="+mn-cs"/>
              </a:rPr>
              <a:t> a XBRL </a:t>
            </a:r>
            <a:r>
              <a:rPr lang="cs-CZ" sz="2200" dirty="0" err="1">
                <a:solidFill>
                  <a:schemeClr val="tx1"/>
                </a:solidFill>
                <a:ea typeface="+mn-ea"/>
                <a:cs typeface="+mn-cs"/>
              </a:rPr>
              <a:t>Tables</a:t>
            </a:r>
            <a:endParaRPr lang="cs-CZ" sz="2200" dirty="0">
              <a:solidFill>
                <a:schemeClr val="tx1"/>
              </a:solidFill>
              <a:ea typeface="+mn-ea"/>
              <a:cs typeface="+mn-cs"/>
            </a:endParaRPr>
          </a:p>
          <a:p>
            <a:pPr marL="342900" lvl="1" indent="-342900"/>
            <a:r>
              <a:rPr lang="cs-CZ" sz="2200" dirty="0">
                <a:solidFill>
                  <a:schemeClr val="tx1"/>
                </a:solidFill>
                <a:ea typeface="+mn-ea"/>
                <a:cs typeface="+mn-cs"/>
              </a:rPr>
              <a:t>Dynamické atributy údaje </a:t>
            </a:r>
            <a:r>
              <a:rPr lang="cs-CZ" sz="2200" dirty="0" err="1">
                <a:solidFill>
                  <a:schemeClr val="tx1"/>
                </a:solidFill>
                <a:ea typeface="+mn-ea"/>
                <a:cs typeface="+mn-cs"/>
              </a:rPr>
              <a:t>UnitRef</a:t>
            </a:r>
            <a:r>
              <a:rPr lang="cs-CZ" sz="2200" dirty="0">
                <a:solidFill>
                  <a:schemeClr val="tx1"/>
                </a:solidFill>
                <a:ea typeface="+mn-ea"/>
                <a:cs typeface="+mn-cs"/>
              </a:rPr>
              <a:t> a </a:t>
            </a:r>
            <a:r>
              <a:rPr lang="cs-CZ" sz="2200" dirty="0" err="1">
                <a:solidFill>
                  <a:schemeClr val="tx1"/>
                </a:solidFill>
                <a:ea typeface="+mn-ea"/>
                <a:cs typeface="+mn-cs"/>
              </a:rPr>
              <a:t>Decimals</a:t>
            </a:r>
            <a:endParaRPr lang="cs-CZ" sz="2200" dirty="0">
              <a:solidFill>
                <a:schemeClr val="tx1"/>
              </a:solidFill>
              <a:ea typeface="+mn-ea"/>
              <a:cs typeface="+mn-cs"/>
            </a:endParaRPr>
          </a:p>
          <a:p>
            <a:pPr marL="342900" lvl="1" indent="-342900"/>
            <a:r>
              <a:rPr lang="cs-CZ" sz="2200" dirty="0">
                <a:solidFill>
                  <a:schemeClr val="tx1"/>
                </a:solidFill>
                <a:ea typeface="+mn-ea"/>
                <a:cs typeface="+mn-cs"/>
              </a:rPr>
              <a:t>Překlady výkazů EBA a EIOPA</a:t>
            </a:r>
          </a:p>
          <a:p>
            <a:pPr marL="342900" lvl="1" indent="-342900"/>
            <a:r>
              <a:rPr lang="cs-CZ" sz="2200" dirty="0">
                <a:solidFill>
                  <a:schemeClr val="tx1"/>
                </a:solidFill>
                <a:ea typeface="+mn-ea"/>
                <a:cs typeface="+mn-cs"/>
              </a:rPr>
              <a:t>Způsob zasílání oprav historie po přechodu na SDAT</a:t>
            </a:r>
          </a:p>
          <a:p>
            <a:pPr marL="342900" lvl="1" indent="-342900"/>
            <a:r>
              <a:rPr lang="cs-CZ" sz="2200" dirty="0">
                <a:solidFill>
                  <a:schemeClr val="tx1"/>
                </a:solidFill>
                <a:ea typeface="+mn-ea"/>
                <a:cs typeface="+mn-cs"/>
              </a:rPr>
              <a:t>Typy a struktura protokolů</a:t>
            </a:r>
          </a:p>
          <a:p>
            <a:pPr lvl="1"/>
            <a:endParaRPr lang="cs-CZ" sz="2000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81038"/>
            <a:ext cx="8422704" cy="4105275"/>
          </a:xfrm>
        </p:spPr>
        <p:txBody>
          <a:bodyPr/>
          <a:lstStyle/>
          <a:p>
            <a:r>
              <a:rPr lang="cs-CZ" sz="2000" dirty="0"/>
              <a:t>Východiska</a:t>
            </a:r>
          </a:p>
          <a:p>
            <a:pPr lvl="1"/>
            <a:r>
              <a:rPr lang="cs-CZ" sz="1800" dirty="0"/>
              <a:t>Povinné zasílání hodnot atributů v XBRL instanci je čistě záležitostí XBRL instance EBA/EIOPA, je předepsáno v dokumentech a metodika v SDAT toto nijak neovlivňuje.</a:t>
            </a:r>
          </a:p>
          <a:p>
            <a:pPr lvl="1"/>
            <a:endParaRPr lang="cs-CZ" sz="1800" dirty="0"/>
          </a:p>
          <a:p>
            <a:pPr lvl="1"/>
            <a:r>
              <a:rPr lang="cs-CZ" sz="1800" dirty="0"/>
              <a:t>Naopak v datech zasílaných formou XML SDAT podle metodiky ČNB je vhodné nutnost zasílání atributů údajů minimalizovat z následujících důvodů: </a:t>
            </a:r>
          </a:p>
          <a:p>
            <a:pPr lvl="2"/>
            <a:r>
              <a:rPr lang="cs-CZ" sz="1600" dirty="0"/>
              <a:t>zjednodušení pro vykazující Osoby,</a:t>
            </a:r>
          </a:p>
          <a:p>
            <a:pPr lvl="2"/>
            <a:r>
              <a:rPr lang="cs-CZ" sz="1600" dirty="0"/>
              <a:t>menší objem přenášených dat,</a:t>
            </a:r>
          </a:p>
          <a:p>
            <a:pPr lvl="2"/>
            <a:r>
              <a:rPr lang="cs-CZ" sz="1600" dirty="0"/>
              <a:t>eliminace zbytečných formálních kontrol, načítání a ukládání hodnot atributů.</a:t>
            </a: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20</a:t>
            </a:fld>
            <a:endParaRPr lang="en-CA" altLang="cs-CZ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51470"/>
            <a:ext cx="6264696" cy="378619"/>
          </a:xfrm>
        </p:spPr>
        <p:txBody>
          <a:bodyPr/>
          <a:lstStyle/>
          <a:p>
            <a:r>
              <a:rPr lang="cs-CZ" altLang="cs-CZ" dirty="0">
                <a:effectLst/>
              </a:rPr>
              <a:t>Dynamické atributy </a:t>
            </a:r>
            <a:r>
              <a:rPr lang="cs-CZ" altLang="cs-CZ" dirty="0" err="1">
                <a:effectLst/>
              </a:rPr>
              <a:t>UnitRef</a:t>
            </a:r>
            <a:r>
              <a:rPr lang="cs-CZ" altLang="cs-CZ" dirty="0">
                <a:effectLst/>
              </a:rPr>
              <a:t> a </a:t>
            </a:r>
            <a:r>
              <a:rPr lang="cs-CZ" altLang="cs-CZ" dirty="0" err="1">
                <a:effectLst/>
              </a:rPr>
              <a:t>Decimals</a:t>
            </a:r>
            <a:endParaRPr lang="cs-CZ" alt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02532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81038"/>
            <a:ext cx="8422704" cy="4105275"/>
          </a:xfrm>
        </p:spPr>
        <p:txBody>
          <a:bodyPr/>
          <a:lstStyle/>
          <a:p>
            <a:r>
              <a:rPr lang="cs-CZ" sz="2000" dirty="0"/>
              <a:t>Východiska pro UNITREF (měna)</a:t>
            </a:r>
          </a:p>
          <a:p>
            <a:pPr lvl="1"/>
            <a:r>
              <a:rPr lang="cs-CZ" sz="1800" dirty="0"/>
              <a:t>Pokud je hodnota údaje vykazovaná v CZK, je zbytečné tuto informaci zasílat. CZK je defaultní měna vykazování dat do ČNB a u ostatních výkazů také nebude tato informace zasílána. </a:t>
            </a:r>
            <a:r>
              <a:rPr lang="cs-CZ" sz="1800" b="1" dirty="0"/>
              <a:t>Příslušné měnové údaje tedy vůbec nebudou mít daný atribut definovaný.</a:t>
            </a:r>
          </a:p>
          <a:p>
            <a:pPr lvl="1"/>
            <a:endParaRPr lang="cs-CZ" sz="1800" b="1" dirty="0"/>
          </a:p>
          <a:p>
            <a:pPr lvl="1"/>
            <a:r>
              <a:rPr lang="cs-CZ" sz="1800" dirty="0"/>
              <a:t>Pokud je hodnota údaje vykazovaná v jiné měně, bude tato měna zaslaná jako hodnota atributů údaje. </a:t>
            </a:r>
            <a:r>
              <a:rPr lang="cs-CZ" sz="1800" b="1" dirty="0"/>
              <a:t>Příslušné údaje budou mít tento atribut nastavený jako povinný bez určení defaultní hodnoty – bude muset být vyplněn a zaslán.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21</a:t>
            </a:fld>
            <a:endParaRPr lang="en-CA" altLang="cs-CZ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51470"/>
            <a:ext cx="6264696" cy="378619"/>
          </a:xfrm>
        </p:spPr>
        <p:txBody>
          <a:bodyPr/>
          <a:lstStyle/>
          <a:p>
            <a:r>
              <a:rPr lang="cs-CZ" altLang="cs-CZ" dirty="0">
                <a:effectLst/>
              </a:rPr>
              <a:t>Dynamické atributy </a:t>
            </a:r>
            <a:r>
              <a:rPr lang="cs-CZ" altLang="cs-CZ" dirty="0" err="1">
                <a:effectLst/>
              </a:rPr>
              <a:t>UnitRef</a:t>
            </a:r>
            <a:r>
              <a:rPr lang="cs-CZ" altLang="cs-CZ" dirty="0">
                <a:effectLst/>
              </a:rPr>
              <a:t> a </a:t>
            </a:r>
            <a:r>
              <a:rPr lang="cs-CZ" altLang="cs-CZ" dirty="0" err="1">
                <a:effectLst/>
              </a:rPr>
              <a:t>Decimals</a:t>
            </a:r>
            <a:endParaRPr lang="cs-CZ" alt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73496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81038"/>
            <a:ext cx="8422704" cy="4105275"/>
          </a:xfrm>
        </p:spPr>
        <p:txBody>
          <a:bodyPr/>
          <a:lstStyle/>
          <a:p>
            <a:r>
              <a:rPr lang="cs-CZ" sz="2000" dirty="0"/>
              <a:t>Východiska pro DECIMALS (přesnost)</a:t>
            </a:r>
          </a:p>
          <a:p>
            <a:pPr lvl="1"/>
            <a:r>
              <a:rPr lang="cs-CZ" sz="1800" dirty="0"/>
              <a:t>Atribut je v současnosti nastaven na jednotlivých údajích dle „</a:t>
            </a:r>
            <a:r>
              <a:rPr lang="cs-CZ" sz="1800" dirty="0" err="1"/>
              <a:t>Filing</a:t>
            </a:r>
            <a:r>
              <a:rPr lang="cs-CZ" sz="1800" dirty="0"/>
              <a:t> </a:t>
            </a:r>
            <a:r>
              <a:rPr lang="cs-CZ" sz="1800" dirty="0" err="1"/>
              <a:t>rules</a:t>
            </a:r>
            <a:r>
              <a:rPr lang="cs-CZ" sz="1800" dirty="0"/>
              <a:t>“ jednotlivých autorit.</a:t>
            </a:r>
          </a:p>
          <a:p>
            <a:pPr lvl="1"/>
            <a:endParaRPr lang="cs-CZ" sz="1800" dirty="0"/>
          </a:p>
          <a:p>
            <a:pPr lvl="1"/>
            <a:r>
              <a:rPr lang="cs-CZ" sz="1800" dirty="0"/>
              <a:t>Atribut bude povinný a bude mít defaultní hodnotu dle „</a:t>
            </a:r>
            <a:r>
              <a:rPr lang="cs-CZ" sz="1800" dirty="0" err="1"/>
              <a:t>Filing</a:t>
            </a:r>
            <a:r>
              <a:rPr lang="cs-CZ" sz="1800" dirty="0"/>
              <a:t> </a:t>
            </a:r>
            <a:r>
              <a:rPr lang="cs-CZ" sz="1800" dirty="0" err="1"/>
              <a:t>rules</a:t>
            </a:r>
            <a:r>
              <a:rPr lang="cs-CZ" sz="1800" dirty="0"/>
              <a:t>“.</a:t>
            </a:r>
          </a:p>
          <a:p>
            <a:pPr lvl="1"/>
            <a:endParaRPr lang="cs-CZ" sz="1800" dirty="0"/>
          </a:p>
          <a:p>
            <a:pPr lvl="1"/>
            <a:r>
              <a:rPr lang="cs-CZ" sz="1800" b="1" dirty="0"/>
              <a:t>V rámci vykazování v XML SDAT nebude hodnota k údaji zasílána, pokud se nebude lišit od defaultní hodnoty.</a:t>
            </a:r>
          </a:p>
          <a:p>
            <a:pPr lvl="1"/>
            <a:endParaRPr lang="cs-CZ" sz="1800" b="1" dirty="0"/>
          </a:p>
          <a:p>
            <a:pPr lvl="1"/>
            <a:r>
              <a:rPr lang="cs-CZ" sz="1800" b="1" dirty="0"/>
              <a:t>Pokud bude Osoba chtít zaslat hodnotu s vyšší přesností, bude přesnost zaslána s hodnotou údaje.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22</a:t>
            </a:fld>
            <a:endParaRPr lang="en-CA" altLang="cs-CZ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51470"/>
            <a:ext cx="6264696" cy="378619"/>
          </a:xfrm>
        </p:spPr>
        <p:txBody>
          <a:bodyPr/>
          <a:lstStyle/>
          <a:p>
            <a:r>
              <a:rPr lang="cs-CZ" altLang="cs-CZ" dirty="0">
                <a:effectLst/>
              </a:rPr>
              <a:t>Dynamické atributy </a:t>
            </a:r>
            <a:r>
              <a:rPr lang="cs-CZ" altLang="cs-CZ" dirty="0" err="1">
                <a:effectLst/>
              </a:rPr>
              <a:t>UnitRef</a:t>
            </a:r>
            <a:r>
              <a:rPr lang="cs-CZ" altLang="cs-CZ" dirty="0">
                <a:effectLst/>
              </a:rPr>
              <a:t> a </a:t>
            </a:r>
            <a:r>
              <a:rPr lang="cs-CZ" altLang="cs-CZ" dirty="0" err="1">
                <a:effectLst/>
              </a:rPr>
              <a:t>Decimals</a:t>
            </a:r>
            <a:endParaRPr lang="cs-CZ" alt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36269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81038"/>
            <a:ext cx="8422704" cy="4105275"/>
          </a:xfrm>
        </p:spPr>
        <p:txBody>
          <a:bodyPr/>
          <a:lstStyle/>
          <a:p>
            <a:r>
              <a:rPr lang="cs-CZ" sz="2000" dirty="0"/>
              <a:t>Obecně platí, že:</a:t>
            </a:r>
          </a:p>
          <a:p>
            <a:pPr lvl="1"/>
            <a:r>
              <a:rPr lang="cs-CZ" sz="1800" dirty="0"/>
              <a:t>Pokud je definována defaultní hodnota, není ji nutné zasílat, pokud se hodnota neliší.</a:t>
            </a:r>
          </a:p>
          <a:p>
            <a:pPr lvl="1"/>
            <a:endParaRPr lang="cs-CZ" sz="1800" dirty="0"/>
          </a:p>
          <a:p>
            <a:pPr lvl="1"/>
            <a:r>
              <a:rPr lang="cs-CZ" sz="1800" dirty="0"/>
              <a:t>Pokud není definována defaultní hodnota a atribut je pro údaj povinný, musí být hodnota zaslána.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23</a:t>
            </a:fld>
            <a:endParaRPr lang="en-CA" altLang="cs-CZ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51470"/>
            <a:ext cx="6264696" cy="378619"/>
          </a:xfrm>
        </p:spPr>
        <p:txBody>
          <a:bodyPr/>
          <a:lstStyle/>
          <a:p>
            <a:r>
              <a:rPr lang="cs-CZ" altLang="cs-CZ" dirty="0">
                <a:effectLst/>
              </a:rPr>
              <a:t>Dynamické atributy </a:t>
            </a:r>
            <a:r>
              <a:rPr lang="cs-CZ" altLang="cs-CZ" dirty="0" err="1">
                <a:effectLst/>
              </a:rPr>
              <a:t>UnitRef</a:t>
            </a:r>
            <a:r>
              <a:rPr lang="cs-CZ" altLang="cs-CZ" dirty="0">
                <a:effectLst/>
              </a:rPr>
              <a:t> a </a:t>
            </a:r>
            <a:r>
              <a:rPr lang="cs-CZ" altLang="cs-CZ" dirty="0" err="1">
                <a:effectLst/>
              </a:rPr>
              <a:t>Decimals</a:t>
            </a:r>
            <a:endParaRPr lang="cs-CZ" alt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9451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>
                <a:solidFill>
                  <a:srgbClr val="003F7C"/>
                </a:solidFill>
              </a:rPr>
              <a:pPr/>
              <a:t>24</a:t>
            </a:fld>
            <a:endParaRPr lang="en-CA" altLang="cs-CZ" dirty="0">
              <a:solidFill>
                <a:srgbClr val="003F7C"/>
              </a:solidFill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51472"/>
            <a:ext cx="6264696" cy="378619"/>
          </a:xfrm>
        </p:spPr>
        <p:txBody>
          <a:bodyPr/>
          <a:lstStyle/>
          <a:p>
            <a:r>
              <a:rPr lang="cs-CZ" altLang="cs-CZ" dirty="0">
                <a:effectLst/>
              </a:rPr>
              <a:t>Překlady výkazů EBA a EIOPA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7544" y="688304"/>
            <a:ext cx="8424936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dirty="0">
                <a:solidFill>
                  <a:srgbClr val="003F7C"/>
                </a:solidFill>
              </a:rPr>
              <a:t>Aktuálně přeloženy struktury výkazů (popisky)    ve vykazovacích rámcích: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cs-CZ" dirty="0">
                <a:solidFill>
                  <a:srgbClr val="003F7C"/>
                </a:solidFill>
              </a:rPr>
              <a:t>	</a:t>
            </a:r>
            <a:r>
              <a:rPr lang="cs-CZ" sz="2400" dirty="0">
                <a:solidFill>
                  <a:srgbClr val="5F9BC8"/>
                </a:solidFill>
              </a:rPr>
              <a:t>EBA_CFAF - oficiální překlad z EU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cs-CZ" sz="1600" u="sng" dirty="0">
                <a:solidFill>
                  <a:srgbClr val="003F7C"/>
                </a:solidFill>
                <a:hlinkClick r:id="rId3"/>
              </a:rPr>
              <a:t>https://eur-lex.europa.eu/legal-content/EN/TXT/?uri=CELEX:02014R0680-20181201</a:t>
            </a:r>
            <a:endParaRPr lang="cs-CZ" sz="1600" dirty="0">
              <a:solidFill>
                <a:srgbClr val="003F7C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cs-CZ" dirty="0">
                <a:solidFill>
                  <a:srgbClr val="003F7C"/>
                </a:solidFill>
              </a:rPr>
              <a:t> 	</a:t>
            </a:r>
            <a:r>
              <a:rPr lang="cs-CZ" sz="2400" dirty="0">
                <a:solidFill>
                  <a:srgbClr val="5F9BC8"/>
                </a:solidFill>
              </a:rPr>
              <a:t>EIOPA_S2 - oficiální překlad z EU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cs-CZ" sz="1600" u="sng" dirty="0">
                <a:solidFill>
                  <a:srgbClr val="003F7C"/>
                </a:solidFill>
                <a:hlinkClick r:id="rId4"/>
              </a:rPr>
              <a:t>https://eur-lex.europa.eu/eli/reg_impl/2015/2450/oj</a:t>
            </a:r>
            <a:r>
              <a:rPr lang="cs-CZ" sz="1600" dirty="0">
                <a:solidFill>
                  <a:srgbClr val="003F7C"/>
                </a:solidFill>
              </a:rPr>
              <a:t>  </a:t>
            </a:r>
            <a:r>
              <a:rPr lang="cs-CZ" sz="2400" dirty="0">
                <a:solidFill>
                  <a:srgbClr val="5F9BC8"/>
                </a:solidFill>
              </a:rPr>
              <a:t>a zároveň vlastní překlad z ČNB</a:t>
            </a:r>
          </a:p>
          <a:p>
            <a:pPr marL="342900" lvl="1" indent="-342900"/>
            <a:r>
              <a:rPr lang="cs-CZ" sz="2400" dirty="0">
                <a:solidFill>
                  <a:srgbClr val="003F7C"/>
                </a:solidFill>
              </a:rPr>
              <a:t>Objekty Knihovny: EBA – bez překladu; EIOPA – překlad vybraných instancí </a:t>
            </a:r>
            <a:r>
              <a:rPr lang="cs-CZ" sz="2400">
                <a:solidFill>
                  <a:srgbClr val="003F7C"/>
                </a:solidFill>
              </a:rPr>
              <a:t>objektů </a:t>
            </a:r>
            <a:endParaRPr lang="cs-CZ" sz="2400" dirty="0">
              <a:solidFill>
                <a:srgbClr val="003F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99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25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51470"/>
            <a:ext cx="6840760" cy="378619"/>
          </a:xfrm>
        </p:spPr>
        <p:txBody>
          <a:bodyPr/>
          <a:lstStyle/>
          <a:p>
            <a:pPr lvl="1"/>
            <a:r>
              <a:rPr lang="cs-CZ" dirty="0">
                <a:effectLst/>
                <a:latin typeface="Verdana" panose="020B0604030504040204" pitchFamily="34" charset="0"/>
                <a:ea typeface="+mj-ea"/>
                <a:cs typeface="+mj-cs"/>
              </a:rPr>
              <a:t>Zasílání oprav historie po přechodu na SDAT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7544" y="688304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742950" lvl="2" indent="-342900"/>
            <a:r>
              <a:rPr lang="cs-CZ" sz="2000" dirty="0"/>
              <a:t>Scénáře oprav po spuštění sytému SDAT do provozu:</a:t>
            </a:r>
          </a:p>
          <a:p>
            <a:pPr marL="1200150" lvl="3" indent="-342900">
              <a:buFont typeface="+mj-lt"/>
              <a:buAutoNum type="arabicPeriod"/>
            </a:pPr>
            <a:r>
              <a:rPr lang="cs-CZ" sz="1800" b="1" dirty="0"/>
              <a:t>Výskyty vznikly a jsou opravovány v </a:t>
            </a:r>
            <a:r>
              <a:rPr lang="cs-CZ" sz="1800" b="1" dirty="0" err="1"/>
              <a:t>MtS</a:t>
            </a:r>
            <a:r>
              <a:rPr lang="cs-CZ" sz="1800" b="1" dirty="0"/>
              <a:t> </a:t>
            </a:r>
          </a:p>
          <a:p>
            <a:pPr marL="1657350" lvl="4" indent="-342900"/>
            <a:r>
              <a:rPr lang="cs-CZ" sz="1600" dirty="0"/>
              <a:t>denní synchronizace hodnot údajů a provozních informací do SDAT</a:t>
            </a:r>
          </a:p>
          <a:p>
            <a:pPr marL="1200150" lvl="3" indent="-342900">
              <a:buFont typeface="+mj-lt"/>
              <a:buAutoNum type="arabicPeriod"/>
            </a:pPr>
            <a:r>
              <a:rPr lang="cs-CZ" sz="1800" b="1" dirty="0"/>
              <a:t>Výskyty vznikly v </a:t>
            </a:r>
            <a:r>
              <a:rPr lang="cs-CZ" sz="1800" b="1" dirty="0" err="1"/>
              <a:t>MtS</a:t>
            </a:r>
            <a:r>
              <a:rPr lang="cs-CZ" sz="1800" b="1" dirty="0"/>
              <a:t> a jsou opravovány v SDAT</a:t>
            </a:r>
          </a:p>
          <a:p>
            <a:pPr marL="1657350" lvl="4" indent="-342900"/>
            <a:r>
              <a:rPr lang="cs-CZ" sz="1600" dirty="0"/>
              <a:t>SDAT obsahuje migrovaný </a:t>
            </a:r>
            <a:r>
              <a:rPr lang="cs-CZ" sz="1600" dirty="0" err="1"/>
              <a:t>metapopis</a:t>
            </a:r>
            <a:r>
              <a:rPr lang="cs-CZ" sz="1600" dirty="0"/>
              <a:t> a provozní informace (včetně výskytů) z SDAT</a:t>
            </a:r>
          </a:p>
          <a:p>
            <a:pPr marL="1657350" lvl="4" indent="-342900"/>
            <a:r>
              <a:rPr lang="cs-CZ" sz="1600" dirty="0"/>
              <a:t>Kontroly jsou interpretovatelné 5 let zpět</a:t>
            </a:r>
          </a:p>
          <a:p>
            <a:pPr marL="1200150" lvl="3" indent="-342900">
              <a:buFont typeface="+mj-lt"/>
              <a:buAutoNum type="arabicPeriod"/>
            </a:pPr>
            <a:r>
              <a:rPr lang="cs-CZ" sz="1800" b="1" dirty="0"/>
              <a:t>Výskyty vznikly v SDAT a jsou opravovány v SDAT</a:t>
            </a:r>
          </a:p>
          <a:p>
            <a:pPr marL="1657350" lvl="4" indent="-342900"/>
            <a:endParaRPr lang="cs-CZ" sz="1600" dirty="0"/>
          </a:p>
          <a:p>
            <a:pPr marL="742950" lvl="2" indent="-342900"/>
            <a:r>
              <a:rPr lang="cs-CZ" sz="2000" dirty="0">
                <a:solidFill>
                  <a:srgbClr val="FF0000"/>
                </a:solidFill>
              </a:rPr>
              <a:t>Opravy dle scénářů 1 a 2 nebudou nahodilé =&gt; </a:t>
            </a:r>
          </a:p>
        </p:txBody>
      </p:sp>
    </p:spTree>
    <p:extLst>
      <p:ext uri="{BB962C8B-B14F-4D97-AF65-F5344CB8AC3E}">
        <p14:creationId xmlns:p14="http://schemas.microsoft.com/office/powerpoint/2010/main" val="425958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26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51470"/>
            <a:ext cx="6840760" cy="378619"/>
          </a:xfrm>
        </p:spPr>
        <p:txBody>
          <a:bodyPr/>
          <a:lstStyle/>
          <a:p>
            <a:pPr lvl="1"/>
            <a:r>
              <a:rPr lang="cs-CZ" dirty="0">
                <a:effectLst/>
                <a:latin typeface="Verdana" panose="020B0604030504040204" pitchFamily="34" charset="0"/>
                <a:ea typeface="+mj-ea"/>
                <a:cs typeface="+mj-cs"/>
              </a:rPr>
              <a:t>Zasílání oprav historie po přechodu na SDAT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7544" y="688304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cs-CZ" sz="2800" b="1" dirty="0">
                <a:solidFill>
                  <a:schemeClr val="tx1"/>
                </a:solidFill>
              </a:rPr>
              <a:t>Fáze 1- rok 2020 </a:t>
            </a:r>
          </a:p>
          <a:p>
            <a:pPr marL="742950" lvl="2" indent="-342900"/>
            <a:r>
              <a:rPr lang="cs-CZ" dirty="0"/>
              <a:t>Opravy výskytů </a:t>
            </a:r>
            <a:r>
              <a:rPr lang="cs-CZ" b="1" dirty="0"/>
              <a:t>vzniklých v </a:t>
            </a:r>
            <a:r>
              <a:rPr lang="cs-CZ" b="1" dirty="0" err="1"/>
              <a:t>MtS</a:t>
            </a:r>
            <a:r>
              <a:rPr lang="cs-CZ" b="1" dirty="0"/>
              <a:t> jsou zasílány do </a:t>
            </a:r>
            <a:r>
              <a:rPr lang="cs-CZ" b="1" dirty="0" err="1"/>
              <a:t>MtS</a:t>
            </a:r>
            <a:r>
              <a:rPr lang="cs-CZ" dirty="0"/>
              <a:t>  </a:t>
            </a:r>
          </a:p>
          <a:p>
            <a:pPr lvl="2"/>
            <a:r>
              <a:rPr lang="cs-CZ" dirty="0"/>
              <a:t>Důvody:</a:t>
            </a:r>
          </a:p>
          <a:p>
            <a:pPr lvl="3"/>
            <a:r>
              <a:rPr lang="cs-CZ" dirty="0"/>
              <a:t>původní řešení budou ještě v provozu díky postupnému převodu jednotlivých funkčních oblastí (vykazovacích rámců) z </a:t>
            </a:r>
            <a:r>
              <a:rPr lang="cs-CZ" dirty="0" err="1"/>
              <a:t>MtS</a:t>
            </a:r>
            <a:r>
              <a:rPr lang="cs-CZ" dirty="0"/>
              <a:t> do SDAT,</a:t>
            </a:r>
          </a:p>
          <a:p>
            <a:pPr lvl="3"/>
            <a:r>
              <a:rPr lang="cs-CZ" dirty="0"/>
              <a:t>vyšší četnost oprav,</a:t>
            </a:r>
          </a:p>
          <a:p>
            <a:pPr lvl="3"/>
            <a:r>
              <a:rPr lang="cs-CZ" dirty="0"/>
              <a:t>příjem historických oprav v SDAT v této fázi je neefektivní (úloha navíc).</a:t>
            </a:r>
          </a:p>
        </p:txBody>
      </p:sp>
    </p:spTree>
    <p:extLst>
      <p:ext uri="{BB962C8B-B14F-4D97-AF65-F5344CB8AC3E}">
        <p14:creationId xmlns:p14="http://schemas.microsoft.com/office/powerpoint/2010/main" val="26434257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27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51470"/>
            <a:ext cx="6840760" cy="378619"/>
          </a:xfrm>
        </p:spPr>
        <p:txBody>
          <a:bodyPr/>
          <a:lstStyle/>
          <a:p>
            <a:pPr lvl="1"/>
            <a:r>
              <a:rPr lang="cs-CZ" dirty="0">
                <a:effectLst/>
                <a:latin typeface="Verdana" panose="020B0604030504040204" pitchFamily="34" charset="0"/>
                <a:ea typeface="+mj-ea"/>
                <a:cs typeface="+mj-cs"/>
              </a:rPr>
              <a:t>Zasílání oprav historie po přechodu na SDAT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7544" y="688304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cs-CZ" sz="2800" b="1" dirty="0">
                <a:solidFill>
                  <a:schemeClr val="tx1"/>
                </a:solidFill>
              </a:rPr>
              <a:t>Fáze 2- od roku 2021 </a:t>
            </a:r>
          </a:p>
          <a:p>
            <a:pPr marL="742950" lvl="2" indent="-342900"/>
            <a:r>
              <a:rPr lang="cs-CZ" dirty="0"/>
              <a:t>Opravy výskytů </a:t>
            </a:r>
            <a:r>
              <a:rPr lang="cs-CZ" b="1" dirty="0"/>
              <a:t>vzniklých v </a:t>
            </a:r>
            <a:r>
              <a:rPr lang="cs-CZ" b="1" dirty="0" err="1"/>
              <a:t>MtS</a:t>
            </a:r>
            <a:r>
              <a:rPr lang="cs-CZ" b="1" dirty="0"/>
              <a:t> jsou zasílány do SDAT</a:t>
            </a:r>
            <a:r>
              <a:rPr lang="cs-CZ" dirty="0"/>
              <a:t>  </a:t>
            </a:r>
          </a:p>
          <a:p>
            <a:pPr lvl="2"/>
            <a:r>
              <a:rPr lang="cs-CZ" dirty="0"/>
              <a:t>Důvody:</a:t>
            </a:r>
          </a:p>
          <a:p>
            <a:pPr lvl="3"/>
            <a:r>
              <a:rPr lang="cs-CZ" dirty="0"/>
              <a:t>provoz </a:t>
            </a:r>
            <a:r>
              <a:rPr lang="cs-CZ" dirty="0" err="1"/>
              <a:t>MtS</a:t>
            </a:r>
            <a:r>
              <a:rPr lang="cs-CZ" dirty="0"/>
              <a:t> bude ukončen,</a:t>
            </a:r>
          </a:p>
          <a:p>
            <a:pPr lvl="3"/>
            <a:r>
              <a:rPr lang="cs-CZ" dirty="0"/>
              <a:t>nižší četnost oprav,</a:t>
            </a:r>
          </a:p>
          <a:p>
            <a:pPr lvl="3"/>
            <a:r>
              <a:rPr lang="cs-CZ" dirty="0"/>
              <a:t>pro malé počty oprav lze hledat alternativní způsoby provedení (oprava prostřednictvím webové aplikace)</a:t>
            </a:r>
          </a:p>
        </p:txBody>
      </p:sp>
    </p:spTree>
    <p:extLst>
      <p:ext uri="{BB962C8B-B14F-4D97-AF65-F5344CB8AC3E}">
        <p14:creationId xmlns:p14="http://schemas.microsoft.com/office/powerpoint/2010/main" val="1169717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28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51470"/>
            <a:ext cx="6840760" cy="378619"/>
          </a:xfrm>
        </p:spPr>
        <p:txBody>
          <a:bodyPr/>
          <a:lstStyle/>
          <a:p>
            <a:pPr lvl="1"/>
            <a:r>
              <a:rPr lang="cs-CZ" dirty="0">
                <a:effectLst/>
                <a:latin typeface="Verdana" panose="020B0604030504040204" pitchFamily="34" charset="0"/>
                <a:ea typeface="+mj-ea"/>
                <a:cs typeface="+mj-cs"/>
              </a:rPr>
              <a:t>Zasílání oprav historie po přechodu na SDAT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7544" y="1419622"/>
            <a:ext cx="7272808" cy="337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043608" y="771550"/>
            <a:ext cx="8031366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eaLnBrk="1" hangingPunct="1">
              <a:spcBef>
                <a:spcPct val="20000"/>
              </a:spcBef>
              <a:buClr>
                <a:srgbClr val="FF3300"/>
              </a:buClr>
            </a:pPr>
            <a:r>
              <a:rPr lang="cs-CZ" sz="1400" b="1" dirty="0">
                <a:latin typeface="Verdana" panose="020B0604030504040204" pitchFamily="34" charset="0"/>
              </a:rPr>
              <a:t>Průměrný počet dnů po termínu výskytu, kdy dorazila poslední oprava v řadě.</a:t>
            </a:r>
          </a:p>
          <a:p>
            <a:pPr marL="0" lvl="1" eaLnBrk="1" hangingPunct="1">
              <a:spcBef>
                <a:spcPct val="20000"/>
              </a:spcBef>
              <a:buClr>
                <a:srgbClr val="FF3300"/>
              </a:buClr>
            </a:pPr>
            <a:r>
              <a:rPr lang="cs-CZ" sz="1400" b="1" dirty="0">
                <a:latin typeface="Verdana" panose="020B0604030504040204" pitchFamily="34" charset="0"/>
              </a:rPr>
              <a:t>(statistika z </a:t>
            </a:r>
            <a:r>
              <a:rPr lang="cs-CZ" sz="1400" b="1" dirty="0" err="1">
                <a:latin typeface="Verdana" panose="020B0604030504040204" pitchFamily="34" charset="0"/>
              </a:rPr>
              <a:t>MtS</a:t>
            </a:r>
            <a:r>
              <a:rPr lang="cs-CZ" sz="1400" b="1" dirty="0">
                <a:latin typeface="Verdana" panose="020B0604030504040204" pitchFamily="34" charset="0"/>
              </a:rPr>
              <a:t>)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77469"/>
              </p:ext>
            </p:extLst>
          </p:nvPr>
        </p:nvGraphicFramePr>
        <p:xfrm>
          <a:off x="1058707" y="1368617"/>
          <a:ext cx="7112000" cy="3619500"/>
        </p:xfrm>
        <a:graphic>
          <a:graphicData uri="http://schemas.openxmlformats.org/drawingml/2006/table">
            <a:tbl>
              <a:tblPr/>
              <a:tblGrid>
                <a:gridCol w="2119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9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Průměr z Dnů po deadline výskytu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Popisky sloupců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Popisky řádků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Průměr z Dnů po deadline výskytu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Bankovnictví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Družst.záložny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156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EU_Banky_DZ_OCP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Exter.statistika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Kapitálové trhy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Penz.společnosti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Plateb.instituce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179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134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Pojišťovnictví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Portf. investice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169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169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Solvency II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Šetření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Průměr z Dnů po deadline výskytu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>
                          <a:solidFill>
                            <a:srgbClr val="C0504D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0595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81038"/>
            <a:ext cx="8422704" cy="4105275"/>
          </a:xfrm>
        </p:spPr>
        <p:txBody>
          <a:bodyPr/>
          <a:lstStyle/>
          <a:p>
            <a:r>
              <a:rPr lang="cs-CZ" sz="2000" dirty="0"/>
              <a:t>3 typy protokolů o zpracování</a:t>
            </a:r>
          </a:p>
          <a:p>
            <a:pPr lvl="1"/>
            <a:r>
              <a:rPr lang="cs-CZ" sz="1800" dirty="0"/>
              <a:t>zpracování Vstupní zprávy – výsledek kontrol hlaviček Vydání ve Vstupní zprávě (přijetí, odmítnutí Vydání)</a:t>
            </a:r>
          </a:p>
          <a:p>
            <a:pPr lvl="1"/>
            <a:r>
              <a:rPr lang="cs-CZ" sz="1800" dirty="0"/>
              <a:t>zpracování formátových kontrol a JVK – výsledek zpracování formátových a JVK kontrol Vydání</a:t>
            </a:r>
          </a:p>
          <a:p>
            <a:pPr lvl="1"/>
            <a:r>
              <a:rPr lang="cs-CZ" sz="1800" dirty="0"/>
              <a:t>zpracování MVK – výsledek zpracování MVK Skupiny MVK</a:t>
            </a:r>
          </a:p>
          <a:p>
            <a:r>
              <a:rPr lang="cs-CZ" sz="2200" dirty="0"/>
              <a:t>Zasílány notifikace mailem věcným správcům Výkazů za Osobu</a:t>
            </a:r>
          </a:p>
          <a:p>
            <a:r>
              <a:rPr lang="cs-CZ" sz="2200" dirty="0"/>
              <a:t>Poskytovány webovou službou </a:t>
            </a:r>
            <a:r>
              <a:rPr lang="cs-CZ" sz="2200" dirty="0" err="1"/>
              <a:t>ctiStavZpracovani</a:t>
            </a:r>
            <a:r>
              <a:rPr lang="cs-CZ" sz="2200" dirty="0"/>
              <a:t> nebo ve webové aplikaci</a:t>
            </a:r>
            <a:endParaRPr lang="cs-CZ" sz="2200" dirty="0">
              <a:solidFill>
                <a:schemeClr val="tx1"/>
              </a:solidFill>
              <a:ea typeface="+mn-ea"/>
              <a:cs typeface="+mn-cs"/>
            </a:endParaRP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29</a:t>
            </a:fld>
            <a:endParaRPr lang="en-CA" altLang="cs-CZ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51470"/>
            <a:ext cx="6264696" cy="378619"/>
          </a:xfrm>
        </p:spPr>
        <p:txBody>
          <a:bodyPr/>
          <a:lstStyle/>
          <a:p>
            <a:r>
              <a:rPr lang="cs-CZ" altLang="cs-CZ" dirty="0">
                <a:effectLst/>
              </a:rPr>
              <a:t>Protokoly o zpracování</a:t>
            </a:r>
          </a:p>
        </p:txBody>
      </p:sp>
    </p:spTree>
    <p:extLst>
      <p:ext uri="{BB962C8B-B14F-4D97-AF65-F5344CB8AC3E}">
        <p14:creationId xmlns:p14="http://schemas.microsoft.com/office/powerpoint/2010/main" val="1406006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3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Harmonogram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Rekapitulace</a:t>
            </a:r>
          </a:p>
          <a:p>
            <a:pPr lvl="1"/>
            <a:r>
              <a:rPr lang="cs-CZ" sz="2000" dirty="0"/>
              <a:t>31.1.2019 – publikace XSD </a:t>
            </a:r>
            <a:r>
              <a:rPr lang="cs-CZ" sz="2000" dirty="0" err="1"/>
              <a:t>ctiStavZpracovani</a:t>
            </a:r>
            <a:r>
              <a:rPr lang="cs-CZ" sz="2000" dirty="0"/>
              <a:t>, </a:t>
            </a:r>
            <a:r>
              <a:rPr lang="cs-CZ" sz="2000" dirty="0" err="1"/>
              <a:t>ctiStavVykazovani</a:t>
            </a:r>
            <a:endParaRPr lang="cs-CZ" sz="2000" dirty="0"/>
          </a:p>
          <a:p>
            <a:pPr lvl="1"/>
            <a:r>
              <a:rPr lang="cs-CZ" sz="2000" dirty="0"/>
              <a:t>1.4.2019 – nasazeno na test: </a:t>
            </a:r>
            <a:r>
              <a:rPr lang="cs-CZ" sz="2000" dirty="0" err="1"/>
              <a:t>zaslaniVstupniZpravy</a:t>
            </a:r>
            <a:r>
              <a:rPr lang="cs-CZ" sz="2000" dirty="0"/>
              <a:t> (přijetí, validace), </a:t>
            </a:r>
            <a:r>
              <a:rPr lang="cs-CZ" sz="2000" dirty="0" err="1"/>
              <a:t>ctiStavZpracovani</a:t>
            </a:r>
            <a:r>
              <a:rPr lang="cs-CZ" sz="2000" dirty="0"/>
              <a:t>, </a:t>
            </a:r>
            <a:r>
              <a:rPr lang="cs-CZ" sz="2000" dirty="0" err="1"/>
              <a:t>ctiStavVykazovani</a:t>
            </a:r>
            <a:endParaRPr lang="cs-CZ" sz="2000" dirty="0"/>
          </a:p>
          <a:p>
            <a:pPr lvl="1"/>
            <a:r>
              <a:rPr lang="cs-CZ" sz="2000" dirty="0"/>
              <a:t>17.4.2019 – publikována gramatika jazyka kontrol SDAT (dokument „Popis jazyka kontrol“)</a:t>
            </a:r>
          </a:p>
          <a:p>
            <a:r>
              <a:rPr lang="cs-CZ" sz="2000" kern="0" dirty="0"/>
              <a:t>Nejbližší milníky</a:t>
            </a:r>
          </a:p>
          <a:p>
            <a:pPr lvl="1"/>
            <a:r>
              <a:rPr lang="cs-CZ" sz="2000" dirty="0"/>
              <a:t>30.4.2019 – XSD Protokoly</a:t>
            </a:r>
          </a:p>
          <a:p>
            <a:pPr lvl="1"/>
            <a:r>
              <a:rPr lang="cs-CZ" sz="2000" dirty="0"/>
              <a:t>Od června 2019  – testování sběru CEÚ – kompletní cyklus zpracování (přijetí, validace, uložení, protokoly)</a:t>
            </a:r>
          </a:p>
        </p:txBody>
      </p:sp>
    </p:spTree>
    <p:extLst>
      <p:ext uri="{BB962C8B-B14F-4D97-AF65-F5344CB8AC3E}">
        <p14:creationId xmlns:p14="http://schemas.microsoft.com/office/powerpoint/2010/main" val="7975762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81038"/>
            <a:ext cx="8422704" cy="4105275"/>
          </a:xfrm>
        </p:spPr>
        <p:txBody>
          <a:bodyPr/>
          <a:lstStyle/>
          <a:p>
            <a:r>
              <a:rPr lang="cs-CZ" sz="2000" dirty="0" err="1"/>
              <a:t>ctiStavZpracovani</a:t>
            </a:r>
            <a:r>
              <a:rPr lang="cs-CZ" sz="2000" dirty="0"/>
              <a:t> – dotaz</a:t>
            </a:r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sz="1200" dirty="0"/>
              <a:t>&lt;</a:t>
            </a:r>
            <a:r>
              <a:rPr lang="cs-CZ" sz="1200" dirty="0" err="1"/>
              <a:t>xs:complexType</a:t>
            </a:r>
            <a:r>
              <a:rPr lang="cs-CZ" sz="1200" dirty="0"/>
              <a:t> </a:t>
            </a:r>
            <a:r>
              <a:rPr lang="cs-CZ" sz="1200" dirty="0" err="1"/>
              <a:t>name</a:t>
            </a:r>
            <a:r>
              <a:rPr lang="cs-CZ" sz="1200" dirty="0"/>
              <a:t>="</a:t>
            </a:r>
            <a:r>
              <a:rPr lang="cs-CZ" sz="1200" dirty="0" err="1"/>
              <a:t>CtiStavZpracovaniDotazType</a:t>
            </a:r>
            <a:endParaRPr lang="cs-CZ" sz="1200" dirty="0"/>
          </a:p>
          <a:p>
            <a:pPr marL="0" indent="0">
              <a:buNone/>
            </a:pP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   &lt;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xs:sequence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&gt;</a:t>
            </a:r>
          </a:p>
          <a:p>
            <a:pPr marL="0" indent="0">
              <a:buNone/>
            </a:pPr>
            <a:r>
              <a:rPr lang="cs-CZ" sz="1200" dirty="0"/>
              <a:t>   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   &lt;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xs:element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name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VstupniZpravaId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" type="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dt:DT_ID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"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minOccurs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="0"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maxOccurs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="1"/&gt;   </a:t>
            </a:r>
          </a:p>
          <a:p>
            <a:pPr marL="0" indent="0">
              <a:buNone/>
            </a:pP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      &lt;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xs:element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name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VydaniId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" type="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dt:DT_ID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"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minOccurs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="0"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maxOccurs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="1"/&gt;</a:t>
            </a:r>
          </a:p>
          <a:p>
            <a:pPr marL="0" indent="0">
              <a:buNone/>
            </a:pPr>
            <a:r>
              <a:rPr lang="cs-CZ" sz="1200" dirty="0"/>
              <a:t>      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&lt;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xs:element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name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</a:t>
            </a:r>
            <a:r>
              <a:rPr lang="cs-CZ" sz="1200" b="1" dirty="0" err="1">
                <a:solidFill>
                  <a:schemeClr val="tx1"/>
                </a:solidFill>
                <a:ea typeface="+mn-ea"/>
                <a:cs typeface="+mn-cs"/>
              </a:rPr>
              <a:t>ZahrnoutProtokolVstupniZpravy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" type="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dt:DT_BOOL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"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minOccurs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="0"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maxOccurs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="1"/&gt;</a:t>
            </a:r>
          </a:p>
          <a:p>
            <a:pPr marL="0" indent="0">
              <a:buNone/>
            </a:pPr>
            <a:r>
              <a:rPr lang="cs-CZ" sz="1200" dirty="0"/>
              <a:t> 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     &lt;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xs:element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name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</a:t>
            </a:r>
            <a:r>
              <a:rPr lang="cs-CZ" sz="1200" b="1" dirty="0" err="1">
                <a:solidFill>
                  <a:schemeClr val="tx1"/>
                </a:solidFill>
                <a:ea typeface="+mn-ea"/>
                <a:cs typeface="+mn-cs"/>
              </a:rPr>
              <a:t>ZahrnoutProtokolyJvk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" type="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dt:DT_BOOL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"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minOccurs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="0"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maxOccurs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="1"/&gt;</a:t>
            </a:r>
          </a:p>
          <a:p>
            <a:pPr marL="0" indent="0">
              <a:buNone/>
            </a:pPr>
            <a:r>
              <a:rPr lang="cs-CZ" sz="1200" dirty="0"/>
              <a:t> 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     &lt;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xs:element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name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</a:t>
            </a:r>
            <a:r>
              <a:rPr lang="cs-CZ" sz="1200" b="1" dirty="0" err="1">
                <a:solidFill>
                  <a:schemeClr val="tx1"/>
                </a:solidFill>
                <a:ea typeface="+mn-ea"/>
                <a:cs typeface="+mn-cs"/>
              </a:rPr>
              <a:t>ZahrnoutProkolyMvk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" type="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dt:DT_BOOL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"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minOccurs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="0"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maxOccurs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="1"/&gt; </a:t>
            </a:r>
          </a:p>
          <a:p>
            <a:pPr marL="0" indent="0">
              <a:buNone/>
            </a:pP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  &lt;/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xs:sequence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&gt;</a:t>
            </a:r>
          </a:p>
          <a:p>
            <a:pPr marL="0" indent="0">
              <a:buNone/>
            </a:pP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&lt;/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xs:complexType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&gt;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30</a:t>
            </a:fld>
            <a:endParaRPr lang="en-CA" altLang="cs-CZ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51470"/>
            <a:ext cx="6264696" cy="378619"/>
          </a:xfrm>
        </p:spPr>
        <p:txBody>
          <a:bodyPr/>
          <a:lstStyle/>
          <a:p>
            <a:r>
              <a:rPr lang="cs-CZ" altLang="cs-CZ" dirty="0">
                <a:effectLst/>
              </a:rPr>
              <a:t>Protokoly o zpracování</a:t>
            </a:r>
          </a:p>
        </p:txBody>
      </p:sp>
    </p:spTree>
    <p:extLst>
      <p:ext uri="{BB962C8B-B14F-4D97-AF65-F5344CB8AC3E}">
        <p14:creationId xmlns:p14="http://schemas.microsoft.com/office/powerpoint/2010/main" val="36573047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7034" y="582352"/>
            <a:ext cx="8422704" cy="4105275"/>
          </a:xfrm>
        </p:spPr>
        <p:txBody>
          <a:bodyPr/>
          <a:lstStyle/>
          <a:p>
            <a:r>
              <a:rPr lang="cs-CZ" sz="2000" dirty="0" err="1"/>
              <a:t>ctiStavZpracovani</a:t>
            </a:r>
            <a:r>
              <a:rPr lang="cs-CZ" sz="2000" dirty="0"/>
              <a:t> – odpověď</a:t>
            </a:r>
          </a:p>
          <a:p>
            <a:pPr lvl="1"/>
            <a:r>
              <a:rPr lang="cs-CZ" sz="1800" dirty="0"/>
              <a:t>hlavička protokolu</a:t>
            </a:r>
          </a:p>
          <a:p>
            <a:pPr lvl="1"/>
            <a:r>
              <a:rPr lang="cs-CZ" sz="1800" dirty="0"/>
              <a:t>obsah protokolu (</a:t>
            </a:r>
            <a:r>
              <a:rPr lang="cs-CZ" sz="1800" dirty="0" err="1"/>
              <a:t>VlozenaDataType</a:t>
            </a:r>
            <a:r>
              <a:rPr lang="cs-CZ" sz="1800" dirty="0"/>
              <a:t>)</a:t>
            </a:r>
          </a:p>
          <a:p>
            <a:r>
              <a:rPr lang="cs-CZ" sz="2000" dirty="0"/>
              <a:t>Protokol o zpracování Vstupní zprávy</a:t>
            </a:r>
          </a:p>
          <a:p>
            <a:pPr marL="457200" lvl="1" indent="0">
              <a:buNone/>
            </a:pP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&lt;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xs:element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name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</a:t>
            </a:r>
            <a:r>
              <a:rPr lang="cs-CZ" sz="1200" b="1" dirty="0" err="1">
                <a:solidFill>
                  <a:schemeClr val="tx1"/>
                </a:solidFill>
                <a:ea typeface="+mn-ea"/>
                <a:cs typeface="+mn-cs"/>
              </a:rPr>
              <a:t>VydaniPrijata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" type="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VydaniPrijataType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"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minOccurs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="0"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maxOccurs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="1"/&gt;</a:t>
            </a:r>
          </a:p>
          <a:p>
            <a:pPr marL="457200" lvl="1" indent="0">
              <a:buNone/>
            </a:pP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&lt;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xs:element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name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</a:t>
            </a:r>
            <a:r>
              <a:rPr lang="cs-CZ" sz="1200" b="1" dirty="0" err="1">
                <a:solidFill>
                  <a:schemeClr val="tx1"/>
                </a:solidFill>
                <a:ea typeface="+mn-ea"/>
                <a:cs typeface="+mn-cs"/>
              </a:rPr>
              <a:t>VydaniVyrazena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" type="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VydaniVyrazenaType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"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minOccurs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="0"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maxOccurs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="1"/&gt;</a:t>
            </a:r>
          </a:p>
          <a:p>
            <a:r>
              <a:rPr lang="cs-CZ" sz="2200" dirty="0">
                <a:solidFill>
                  <a:schemeClr val="tx1"/>
                </a:solidFill>
                <a:ea typeface="+mn-ea"/>
                <a:cs typeface="+mn-cs"/>
              </a:rPr>
              <a:t>Protokol o zpracování Vydání (formátové, JVK, MVK)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ea typeface="+mn-ea"/>
                <a:cs typeface="+mn-cs"/>
              </a:rPr>
              <a:t>XML SDAT nebo ISO 20022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ea typeface="+mn-ea"/>
                <a:cs typeface="+mn-cs"/>
              </a:rPr>
              <a:t>XML SDAT – jednotná struktura</a:t>
            </a:r>
          </a:p>
          <a:p>
            <a:pPr marL="914400" lvl="2" indent="0">
              <a:buNone/>
            </a:pP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&lt;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xs:complexType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name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</a:t>
            </a:r>
            <a:r>
              <a:rPr lang="cs-CZ" sz="1200" b="1" dirty="0" err="1">
                <a:solidFill>
                  <a:schemeClr val="tx1"/>
                </a:solidFill>
                <a:ea typeface="+mn-ea"/>
                <a:cs typeface="+mn-cs"/>
              </a:rPr>
              <a:t>KrokZpracovaniType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"&gt;</a:t>
            </a:r>
          </a:p>
          <a:p>
            <a:pPr marL="914400" lvl="2" indent="0">
              <a:buNone/>
            </a:pP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&lt;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xs:element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name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</a:t>
            </a:r>
            <a:r>
              <a:rPr lang="cs-CZ" sz="1200" b="1" dirty="0" err="1">
                <a:solidFill>
                  <a:schemeClr val="tx1"/>
                </a:solidFill>
                <a:ea typeface="+mn-ea"/>
                <a:cs typeface="+mn-cs"/>
              </a:rPr>
              <a:t>ChybyZpracovani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" type="</a:t>
            </a:r>
            <a:r>
              <a:rPr lang="cs-CZ" sz="1200" b="1" dirty="0" err="1">
                <a:solidFill>
                  <a:schemeClr val="tx1"/>
                </a:solidFill>
                <a:ea typeface="+mn-ea"/>
                <a:cs typeface="+mn-cs"/>
              </a:rPr>
              <a:t>zpr:SeznamChybType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"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minOccurs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="0" </a:t>
            </a:r>
            <a:r>
              <a:rPr lang="cs-CZ" sz="1200" dirty="0" err="1">
                <a:solidFill>
                  <a:schemeClr val="tx1"/>
                </a:solidFill>
                <a:ea typeface="+mn-ea"/>
                <a:cs typeface="+mn-cs"/>
              </a:rPr>
              <a:t>maxOccurs</a:t>
            </a:r>
            <a:r>
              <a:rPr lang="cs-CZ" sz="1200" dirty="0">
                <a:solidFill>
                  <a:schemeClr val="tx1"/>
                </a:solidFill>
                <a:ea typeface="+mn-ea"/>
                <a:cs typeface="+mn-cs"/>
              </a:rPr>
              <a:t>="1"/&gt;</a:t>
            </a:r>
          </a:p>
          <a:p>
            <a:pPr lvl="1"/>
            <a:endParaRPr lang="cs-CZ" sz="1800" dirty="0"/>
          </a:p>
          <a:p>
            <a:pPr marL="0" indent="0">
              <a:buNone/>
            </a:pPr>
            <a:endParaRPr 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31</a:t>
            </a:fld>
            <a:endParaRPr lang="en-CA" altLang="cs-CZ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51470"/>
            <a:ext cx="6264696" cy="378619"/>
          </a:xfrm>
        </p:spPr>
        <p:txBody>
          <a:bodyPr/>
          <a:lstStyle/>
          <a:p>
            <a:r>
              <a:rPr lang="cs-CZ" altLang="cs-CZ" dirty="0">
                <a:effectLst/>
              </a:rPr>
              <a:t>Protokoly o zpracování</a:t>
            </a:r>
          </a:p>
        </p:txBody>
      </p:sp>
    </p:spTree>
    <p:extLst>
      <p:ext uri="{BB962C8B-B14F-4D97-AF65-F5344CB8AC3E}">
        <p14:creationId xmlns:p14="http://schemas.microsoft.com/office/powerpoint/2010/main" val="21367937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32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Komunikace, publikace podkladů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dirty="0"/>
              <a:t>Web</a:t>
            </a:r>
          </a:p>
          <a:p>
            <a:pPr lvl="1"/>
            <a:r>
              <a:rPr lang="cs-CZ" sz="2000" dirty="0">
                <a:hlinkClick r:id="rId4"/>
              </a:rPr>
              <a:t>https://www.cnb.cz/cs/statistika/sdat/</a:t>
            </a:r>
            <a:endParaRPr lang="cs-CZ" sz="2000" dirty="0"/>
          </a:p>
          <a:p>
            <a:pPr lvl="1"/>
            <a:r>
              <a:rPr lang="cs-CZ" sz="2000" dirty="0"/>
              <a:t>Notifikace o aktualizacích</a:t>
            </a:r>
          </a:p>
          <a:p>
            <a:pPr marL="342900" lvl="1" indent="-342900"/>
            <a:r>
              <a:rPr lang="cs-CZ" sz="2800" dirty="0">
                <a:solidFill>
                  <a:schemeClr val="tx1"/>
                </a:solidFill>
              </a:rPr>
              <a:t>Aplikace SDAT</a:t>
            </a:r>
          </a:p>
          <a:p>
            <a:pPr marL="742950" lvl="2" indent="-342900"/>
            <a:r>
              <a:rPr lang="cs-CZ" sz="2000" dirty="0">
                <a:hlinkClick r:id="rId5"/>
              </a:rPr>
              <a:t>https://sdatt.cnb.cz/sdat_ext/</a:t>
            </a:r>
            <a:endParaRPr lang="cs-CZ" sz="2000" dirty="0"/>
          </a:p>
          <a:p>
            <a:pPr marL="1200150" lvl="3" indent="-342900"/>
            <a:r>
              <a:rPr lang="cs-CZ" sz="1800" dirty="0">
                <a:solidFill>
                  <a:schemeClr val="tx1"/>
                </a:solidFill>
              </a:rPr>
              <a:t>Aktuality</a:t>
            </a:r>
          </a:p>
          <a:p>
            <a:pPr marL="1200150" lvl="3" indent="-342900"/>
            <a:r>
              <a:rPr lang="cs-CZ" sz="1800" dirty="0">
                <a:solidFill>
                  <a:schemeClr val="tx1"/>
                </a:solidFill>
              </a:rPr>
              <a:t>Časté dotazy</a:t>
            </a:r>
          </a:p>
          <a:p>
            <a:r>
              <a:rPr lang="cs-CZ" dirty="0"/>
              <a:t>E-mail</a:t>
            </a:r>
          </a:p>
          <a:p>
            <a:pPr lvl="1"/>
            <a:r>
              <a:rPr lang="cs-CZ" sz="2000" dirty="0">
                <a:hlinkClick r:id="rId6"/>
              </a:rPr>
              <a:t>sdat@cnb.cz</a:t>
            </a:r>
            <a:endParaRPr lang="cs-CZ" sz="2000" dirty="0"/>
          </a:p>
          <a:p>
            <a:pPr lvl="1"/>
            <a:r>
              <a:rPr lang="cs-CZ" sz="2000" dirty="0" err="1"/>
              <a:t>Subject</a:t>
            </a:r>
            <a:r>
              <a:rPr lang="cs-CZ" sz="2000" dirty="0"/>
              <a:t>: SDAT TPS </a:t>
            </a:r>
            <a:r>
              <a:rPr lang="cs-CZ" sz="2000" i="1" dirty="0"/>
              <a:t>[subjekt zprávy]</a:t>
            </a:r>
          </a:p>
        </p:txBody>
      </p:sp>
    </p:spTree>
    <p:extLst>
      <p:ext uri="{BB962C8B-B14F-4D97-AF65-F5344CB8AC3E}">
        <p14:creationId xmlns:p14="http://schemas.microsoft.com/office/powerpoint/2010/main" val="3923083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4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SDAT – publikování informací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9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cs-CZ" sz="2200" dirty="0"/>
              <a:t>www.cnb.cz</a:t>
            </a:r>
          </a:p>
          <a:p>
            <a:pPr marL="742950" lvl="2" indent="-342900"/>
            <a:r>
              <a:rPr lang="cs-CZ" sz="1800" dirty="0">
                <a:hlinkClick r:id="rId3"/>
              </a:rPr>
              <a:t>https://www.cnb.cz/cs/statistika/sdat/</a:t>
            </a:r>
            <a:endParaRPr lang="cs-CZ" sz="1800" dirty="0"/>
          </a:p>
          <a:p>
            <a:pPr marL="342900" lvl="1" indent="-342900"/>
            <a:r>
              <a:rPr lang="cs-CZ" sz="2000" dirty="0">
                <a:solidFill>
                  <a:srgbClr val="FF0000"/>
                </a:solidFill>
              </a:rPr>
              <a:t>Od 16.4.2019 nový web ČNB</a:t>
            </a:r>
          </a:p>
          <a:p>
            <a:pPr marL="342900" lvl="1" indent="-342900"/>
            <a:r>
              <a:rPr lang="cs-CZ" sz="2000" dirty="0"/>
              <a:t>Podstránky a odkazované soubory mají nové URL</a:t>
            </a:r>
          </a:p>
          <a:p>
            <a:pPr marL="742950" lvl="2" indent="-342900"/>
            <a:r>
              <a:rPr lang="cs-CZ" sz="1800" dirty="0"/>
              <a:t>Pozor na odkazy ve starší e-mailové komunikaci</a:t>
            </a:r>
          </a:p>
          <a:p>
            <a:pPr marL="342900" lvl="1" indent="-342900"/>
            <a:r>
              <a:rPr lang="cs-CZ" sz="2000" b="1" dirty="0">
                <a:solidFill>
                  <a:srgbClr val="FF0000"/>
                </a:solidFill>
              </a:rPr>
              <a:t>Nutná nová registrace uživatele a nastavení avíz</a:t>
            </a:r>
          </a:p>
        </p:txBody>
      </p:sp>
    </p:spTree>
    <p:extLst>
      <p:ext uri="{BB962C8B-B14F-4D97-AF65-F5344CB8AC3E}">
        <p14:creationId xmlns:p14="http://schemas.microsoft.com/office/powerpoint/2010/main" val="1918457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5</a:t>
            </a:fld>
            <a:endParaRPr lang="en-CA" alt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6744"/>
            <a:ext cx="5329238" cy="5083175"/>
          </a:xfrm>
        </p:spPr>
      </p:pic>
    </p:spTree>
    <p:extLst>
      <p:ext uri="{BB962C8B-B14F-4D97-AF65-F5344CB8AC3E}">
        <p14:creationId xmlns:p14="http://schemas.microsoft.com/office/powerpoint/2010/main" val="2677310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6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Export metodik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9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cs-CZ" sz="2200" dirty="0"/>
              <a:t>V části Knihovna doplněna informace o účtových osnovách a účtech</a:t>
            </a:r>
          </a:p>
          <a:p>
            <a:pPr marL="342900" lvl="1" indent="-342900"/>
            <a:r>
              <a:rPr lang="cs-CZ" sz="2200" dirty="0"/>
              <a:t>Část pro definici Výkazů doplněna identifikace číselníku, pokud je v elementu </a:t>
            </a:r>
            <a:r>
              <a:rPr lang="cs-CZ" sz="2200" dirty="0" err="1"/>
              <a:t>OborHodnotZdroj</a:t>
            </a:r>
            <a:r>
              <a:rPr lang="cs-CZ" sz="2200" dirty="0"/>
              <a:t> uvedena doména</a:t>
            </a:r>
          </a:p>
          <a:p>
            <a:pPr marL="342900" lvl="1" indent="-342900"/>
            <a:r>
              <a:rPr lang="cs-CZ" sz="2200" dirty="0"/>
              <a:t>Oprava hodnot Popis a Poznámka</a:t>
            </a:r>
          </a:p>
          <a:p>
            <a:pPr marL="742950" lvl="2" indent="-342900"/>
            <a:r>
              <a:rPr lang="cs-CZ" sz="2000" dirty="0"/>
              <a:t>Jak v exportech, tak v response </a:t>
            </a:r>
            <a:r>
              <a:rPr lang="cs-CZ" sz="2000" dirty="0" err="1"/>
              <a:t>CtiVykaz</a:t>
            </a:r>
            <a:endParaRPr lang="cs-CZ" sz="2000" dirty="0"/>
          </a:p>
          <a:p>
            <a:pPr marL="342900" lvl="1" indent="-342900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38639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Rekapitulace námětů - WS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Služba </a:t>
            </a:r>
            <a:r>
              <a:rPr lang="cs-CZ" dirty="0" err="1"/>
              <a:t>CtiUdajeOsoby</a:t>
            </a:r>
            <a:endParaRPr lang="cs-CZ" dirty="0"/>
          </a:p>
          <a:p>
            <a:pPr lvl="1"/>
            <a:r>
              <a:rPr lang="cs-CZ" dirty="0"/>
              <a:t>Doplnění seznamu certifikátů vč. platnosti</a:t>
            </a:r>
          </a:p>
          <a:p>
            <a:pPr lvl="1"/>
            <a:r>
              <a:rPr lang="cs-CZ" dirty="0"/>
              <a:t>Doplnění informace o zařazení Osoby do typu osob (Banky, Fondy…)</a:t>
            </a:r>
          </a:p>
          <a:p>
            <a:pPr lvl="1"/>
            <a:r>
              <a:rPr lang="cs-CZ" dirty="0"/>
              <a:t>Rozšíření informací na zastupované Osoby</a:t>
            </a:r>
          </a:p>
          <a:p>
            <a:pPr lvl="2"/>
            <a:r>
              <a:rPr lang="cs-CZ" dirty="0"/>
              <a:t>Volitelný parametr </a:t>
            </a:r>
            <a:r>
              <a:rPr lang="cs-CZ" dirty="0" err="1"/>
              <a:t>OsobaKod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7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828659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Rekapitulace námětů - WS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Služba </a:t>
            </a:r>
            <a:r>
              <a:rPr lang="cs-CZ" dirty="0" err="1"/>
              <a:t>CtiVykaz</a:t>
            </a:r>
            <a:endParaRPr lang="cs-CZ" dirty="0"/>
          </a:p>
          <a:p>
            <a:pPr lvl="1"/>
            <a:r>
              <a:rPr lang="cs-CZ" sz="1600" dirty="0"/>
              <a:t>Bude přidán seznam elementárních položek k součtové položce</a:t>
            </a:r>
          </a:p>
          <a:p>
            <a:pPr lvl="1"/>
            <a:r>
              <a:rPr lang="cs-CZ" sz="1600" dirty="0"/>
              <a:t>Omezení vykazování údaje pro Osobu nebo Typ osoby – RESTRICT (</a:t>
            </a:r>
            <a:r>
              <a:rPr lang="cs-CZ" sz="1600" dirty="0" err="1"/>
              <a:t>UdajType</a:t>
            </a:r>
            <a:r>
              <a:rPr lang="cs-CZ" sz="1600" dirty="0"/>
              <a:t>)</a:t>
            </a:r>
          </a:p>
          <a:p>
            <a:pPr lvl="1"/>
            <a:r>
              <a:rPr lang="cs-CZ" sz="1600" dirty="0"/>
              <a:t>Bude přidán atribut specifikující požadavky na podpis výkazu (</a:t>
            </a:r>
            <a:r>
              <a:rPr lang="cs-CZ" sz="1600" dirty="0" err="1"/>
              <a:t>VykazType</a:t>
            </a:r>
            <a:r>
              <a:rPr lang="cs-CZ" sz="1600" dirty="0"/>
              <a:t>)</a:t>
            </a:r>
            <a:br>
              <a:rPr lang="cs-CZ" sz="1600" dirty="0"/>
            </a:br>
            <a:endParaRPr lang="cs-CZ" sz="1600" dirty="0"/>
          </a:p>
          <a:p>
            <a:pPr lvl="1"/>
            <a:endParaRPr lang="cs-CZ" sz="1600" dirty="0"/>
          </a:p>
          <a:p>
            <a:pPr lvl="1"/>
            <a:endParaRPr lang="cs-CZ" sz="1600" dirty="0"/>
          </a:p>
          <a:p>
            <a:pPr lvl="1"/>
            <a:endParaRPr lang="cs-CZ" sz="1600" dirty="0"/>
          </a:p>
          <a:p>
            <a:pPr lvl="1"/>
            <a:endParaRPr lang="cs-CZ" sz="1600" dirty="0"/>
          </a:p>
          <a:p>
            <a:pPr lvl="1"/>
            <a:endParaRPr lang="cs-CZ" sz="1600" dirty="0"/>
          </a:p>
          <a:p>
            <a:pPr lvl="1"/>
            <a:r>
              <a:rPr lang="cs-CZ" sz="1600" dirty="0"/>
              <a:t>Atributy údajů (UNITREF, DECIMALS)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8</a:t>
            </a:fld>
            <a:endParaRPr lang="en-CA" alt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454" y="2571751"/>
            <a:ext cx="44577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6691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Rekapitulace námětů - WS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Služba </a:t>
            </a:r>
            <a:r>
              <a:rPr lang="cs-CZ" dirty="0" err="1"/>
              <a:t>CtiSeznamMetodik</a:t>
            </a:r>
            <a:endParaRPr lang="cs-CZ" dirty="0"/>
          </a:p>
          <a:p>
            <a:pPr lvl="1"/>
            <a:r>
              <a:rPr lang="cs-CZ" dirty="0"/>
              <a:t>Volitelné parametry</a:t>
            </a:r>
          </a:p>
          <a:p>
            <a:pPr lvl="2"/>
            <a:r>
              <a:rPr lang="cs-CZ" dirty="0"/>
              <a:t>Platnost od/do</a:t>
            </a:r>
          </a:p>
          <a:p>
            <a:pPr lvl="2"/>
            <a:r>
              <a:rPr lang="cs-CZ" dirty="0"/>
              <a:t>Vykazovací rámec</a:t>
            </a:r>
          </a:p>
          <a:p>
            <a:pPr lvl="1"/>
            <a:r>
              <a:rPr lang="cs-CZ" dirty="0"/>
              <a:t>Vrátí identifikátory navázaných Knihoven</a:t>
            </a:r>
          </a:p>
          <a:p>
            <a:r>
              <a:rPr lang="cs-CZ" dirty="0"/>
              <a:t>Služba </a:t>
            </a:r>
            <a:r>
              <a:rPr lang="cs-CZ" dirty="0" err="1"/>
              <a:t>CtiZmenyVykazu</a:t>
            </a:r>
            <a:endParaRPr lang="cs-CZ" dirty="0"/>
          </a:p>
          <a:p>
            <a:pPr lvl="1"/>
            <a:r>
              <a:rPr lang="cs-CZ" dirty="0"/>
              <a:t>Až po odladění </a:t>
            </a:r>
            <a:r>
              <a:rPr lang="cs-CZ" dirty="0" err="1"/>
              <a:t>CtiVykaz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9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826015626"/>
      </p:ext>
    </p:extLst>
  </p:cSld>
  <p:clrMapOvr>
    <a:masterClrMapping/>
  </p:clrMapOvr>
</p:sld>
</file>

<file path=ppt/theme/theme1.xml><?xml version="1.0" encoding="utf-8"?>
<a:theme xmlns:a="http://schemas.openxmlformats.org/drawingml/2006/main" name="DWSS_pro_410">
  <a:themeElements>
    <a:clrScheme name="">
      <a:dk1>
        <a:srgbClr val="003F7C"/>
      </a:dk1>
      <a:lt1>
        <a:srgbClr val="FFFFFF"/>
      </a:lt1>
      <a:dk2>
        <a:srgbClr val="003F7C"/>
      </a:dk2>
      <a:lt2>
        <a:srgbClr val="6F6F6F"/>
      </a:lt2>
      <a:accent1>
        <a:srgbClr val="00CC99"/>
      </a:accent1>
      <a:accent2>
        <a:srgbClr val="5F9BC8"/>
      </a:accent2>
      <a:accent3>
        <a:srgbClr val="FFFFFF"/>
      </a:accent3>
      <a:accent4>
        <a:srgbClr val="003469"/>
      </a:accent4>
      <a:accent5>
        <a:srgbClr val="AAE2CA"/>
      </a:accent5>
      <a:accent6>
        <a:srgbClr val="558CB5"/>
      </a:accent6>
      <a:hlink>
        <a:srgbClr val="CCCCFF"/>
      </a:hlink>
      <a:folHlink>
        <a:srgbClr val="B2B2B2"/>
      </a:folHlink>
    </a:clrScheme>
    <a:fontScheme name="Blank Presentation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3F7C"/>
        </a:dk1>
        <a:lt1>
          <a:srgbClr val="FFFFFF"/>
        </a:lt1>
        <a:dk2>
          <a:srgbClr val="003F7C"/>
        </a:dk2>
        <a:lt2>
          <a:srgbClr val="6F6F6F"/>
        </a:lt2>
        <a:accent1>
          <a:srgbClr val="00CC99"/>
        </a:accent1>
        <a:accent2>
          <a:srgbClr val="5F9BC8"/>
        </a:accent2>
        <a:accent3>
          <a:srgbClr val="FFFFFF"/>
        </a:accent3>
        <a:accent4>
          <a:srgbClr val="003469"/>
        </a:accent4>
        <a:accent5>
          <a:srgbClr val="AAE2CA"/>
        </a:accent5>
        <a:accent6>
          <a:srgbClr val="558CB5"/>
        </a:accent6>
        <a:hlink>
          <a:srgbClr val="5F9BC8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DWSS_pro_410</Template>
  <TotalTime>15916</TotalTime>
  <Words>2070</Words>
  <Application>Microsoft Office PowerPoint</Application>
  <PresentationFormat>Předvádění na obrazovce (16:9)</PresentationFormat>
  <Paragraphs>383</Paragraphs>
  <Slides>32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 Narrow</vt:lpstr>
      <vt:lpstr>Calibri</vt:lpstr>
      <vt:lpstr>Times New Roman</vt:lpstr>
      <vt:lpstr>Verdana</vt:lpstr>
      <vt:lpstr>DWSS_pro_410</vt:lpstr>
      <vt:lpstr>SDAT – Sběr dat ČNB</vt:lpstr>
      <vt:lpstr>Program</vt:lpstr>
      <vt:lpstr>Harmonogram</vt:lpstr>
      <vt:lpstr>SDAT – publikování informací</vt:lpstr>
      <vt:lpstr>Prezentace aplikace PowerPoint</vt:lpstr>
      <vt:lpstr>Export metodik</vt:lpstr>
      <vt:lpstr>Rekapitulace námětů - WS</vt:lpstr>
      <vt:lpstr>Rekapitulace námětů - WS</vt:lpstr>
      <vt:lpstr>Rekapitulace námětů - WS</vt:lpstr>
      <vt:lpstr>Vymezení kontrol a údajů pro Osobu</vt:lpstr>
      <vt:lpstr>Vymezení kontrol a údajů pro Osobu</vt:lpstr>
      <vt:lpstr>Rozdíly mezi XBRL taxonomií a doprovodnými dokumenty</vt:lpstr>
      <vt:lpstr>Rozdíly mezi XBRL taxonomií a doprovodnými dokumenty</vt:lpstr>
      <vt:lpstr>Rozdíly mezi XBRL taxonomií a doprovodnými dokumenty</vt:lpstr>
      <vt:lpstr>Rozdíly mezi XBRL taxonomií a doprovodnými dokumenty</vt:lpstr>
      <vt:lpstr>Rozdíly mezi XBRL taxonomií a doprovodnými dokumenty</vt:lpstr>
      <vt:lpstr>Dynamické atributy UnitRef a Decimals</vt:lpstr>
      <vt:lpstr>Dynamické atributy UnitRef a Decimals</vt:lpstr>
      <vt:lpstr>Dynamické atributy UnitRef a Decimals</vt:lpstr>
      <vt:lpstr>Dynamické atributy UnitRef a Decimals</vt:lpstr>
      <vt:lpstr>Dynamické atributy UnitRef a Decimals</vt:lpstr>
      <vt:lpstr>Dynamické atributy UnitRef a Decimals</vt:lpstr>
      <vt:lpstr>Dynamické atributy UnitRef a Decimals</vt:lpstr>
      <vt:lpstr>Překlady výkazů EBA a EIOPA</vt:lpstr>
      <vt:lpstr>Zasílání oprav historie po přechodu na SDAT</vt:lpstr>
      <vt:lpstr>Zasílání oprav historie po přechodu na SDAT</vt:lpstr>
      <vt:lpstr>Zasílání oprav historie po přechodu na SDAT</vt:lpstr>
      <vt:lpstr>Zasílání oprav historie po přechodu na SDAT</vt:lpstr>
      <vt:lpstr>Protokoly o zpracování</vt:lpstr>
      <vt:lpstr>Protokoly o zpracování</vt:lpstr>
      <vt:lpstr>Protokoly o zpracování</vt:lpstr>
      <vt:lpstr>Komunikace, publikace podkladů</vt:lpstr>
    </vt:vector>
  </TitlesOfParts>
  <Company>Česká národní banka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TPS SDAT - prezentace pro jednání 23. 4. 2019</dc:title>
  <dc:creator>Kačer Martin</dc:creator>
  <cp:lastModifiedBy>Diviš Jan</cp:lastModifiedBy>
  <cp:revision>247</cp:revision>
  <cp:lastPrinted>2019-04-04T11:23:47Z</cp:lastPrinted>
  <dcterms:created xsi:type="dcterms:W3CDTF">2017-12-29T08:30:43Z</dcterms:created>
  <dcterms:modified xsi:type="dcterms:W3CDTF">2019-04-30T10:30:51Z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